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
  </p:notesMasterIdLst>
  <p:sldIdLst>
    <p:sldId id="276" r:id="rId2"/>
    <p:sldId id="281" r:id="rId3"/>
    <p:sldId id="282" r:id="rId4"/>
    <p:sldId id="301" r:id="rId5"/>
    <p:sldId id="284" r:id="rId6"/>
    <p:sldId id="285" r:id="rId7"/>
    <p:sldId id="286" r:id="rId8"/>
    <p:sldId id="302" r:id="rId9"/>
    <p:sldId id="287" r:id="rId10"/>
    <p:sldId id="288" r:id="rId11"/>
    <p:sldId id="289" r:id="rId12"/>
    <p:sldId id="290" r:id="rId13"/>
    <p:sldId id="291" r:id="rId14"/>
    <p:sldId id="292" r:id="rId15"/>
    <p:sldId id="293" r:id="rId16"/>
    <p:sldId id="297" r:id="rId17"/>
    <p:sldId id="298" r:id="rId18"/>
    <p:sldId id="299" r:id="rId19"/>
    <p:sldId id="300" r:id="rId2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4995" autoAdjust="0"/>
    <p:restoredTop sz="94660"/>
  </p:normalViewPr>
  <p:slideViewPr>
    <p:cSldViewPr snapToGrid="0">
      <p:cViewPr varScale="1">
        <p:scale>
          <a:sx n="78" d="100"/>
          <a:sy n="78" d="100"/>
        </p:scale>
        <p:origin x="-948" y="-96"/>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01627C2-1B8E-4B4B-85CC-FC114778E349}" type="datetimeFigureOut">
              <a:rPr lang="en-US" smtClean="0"/>
              <a:pPr/>
              <a:t>11/12/2019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9710312-B5BD-46FF-AB15-BCE05BADAD91}"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9710312-B5BD-46FF-AB15-BCE05BADAD91}"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9710312-B5BD-46FF-AB15-BCE05BADAD91}"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9710312-B5BD-46FF-AB15-BCE05BADAD91}"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9710312-B5BD-46FF-AB15-BCE05BADAD91}"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9710312-B5BD-46FF-AB15-BCE05BADAD91}"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9710312-B5BD-46FF-AB15-BCE05BADAD91}"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9710312-B5BD-46FF-AB15-BCE05BADAD91}"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9710312-B5BD-46FF-AB15-BCE05BADAD91}"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9710312-B5BD-46FF-AB15-BCE05BADAD91}"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9710312-B5BD-46FF-AB15-BCE05BADAD91}"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9710312-B5BD-46FF-AB15-BCE05BADAD91}"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9710312-B5BD-46FF-AB15-BCE05BADAD91}"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9710312-B5BD-46FF-AB15-BCE05BADAD91}"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9710312-B5BD-46FF-AB15-BCE05BADAD91}"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9710312-B5BD-46FF-AB15-BCE05BADAD91}"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9710312-B5BD-46FF-AB15-BCE05BADAD91}"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9710312-B5BD-46FF-AB15-BCE05BADAD91}"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9710312-B5BD-46FF-AB15-BCE05BADAD91}"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9710312-B5BD-46FF-AB15-BCE05BADAD91}"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889AF73-F288-47BA-A6DD-759E0E43C3DD}" type="datetimeFigureOut">
              <a:rPr lang="en-US" smtClean="0"/>
              <a:pPr/>
              <a:t>11/12/2019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65D735C-974E-4AD1-91D4-58CD2145AE6D}" type="slidenum">
              <a:rPr lang="en-US" smtClean="0"/>
              <a:pPr/>
              <a:t>‹#›</a:t>
            </a:fld>
            <a:endParaRPr lang="en-US" dirty="0"/>
          </a:p>
        </p:txBody>
      </p:sp>
    </p:spTree>
    <p:extLst>
      <p:ext uri="{BB962C8B-B14F-4D97-AF65-F5344CB8AC3E}">
        <p14:creationId xmlns:p14="http://schemas.microsoft.com/office/powerpoint/2010/main" xmlns="" val="38074929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889AF73-F288-47BA-A6DD-759E0E43C3DD}" type="datetimeFigureOut">
              <a:rPr lang="en-US" smtClean="0"/>
              <a:pPr/>
              <a:t>11/12/2019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65D735C-974E-4AD1-91D4-58CD2145AE6D}" type="slidenum">
              <a:rPr lang="en-US" smtClean="0"/>
              <a:pPr/>
              <a:t>‹#›</a:t>
            </a:fld>
            <a:endParaRPr lang="en-US" dirty="0"/>
          </a:p>
        </p:txBody>
      </p:sp>
    </p:spTree>
    <p:extLst>
      <p:ext uri="{BB962C8B-B14F-4D97-AF65-F5344CB8AC3E}">
        <p14:creationId xmlns:p14="http://schemas.microsoft.com/office/powerpoint/2010/main" xmlns="" val="13411112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889AF73-F288-47BA-A6DD-759E0E43C3DD}" type="datetimeFigureOut">
              <a:rPr lang="en-US" smtClean="0"/>
              <a:pPr/>
              <a:t>11/12/2019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65D735C-974E-4AD1-91D4-58CD2145AE6D}" type="slidenum">
              <a:rPr lang="en-US" smtClean="0"/>
              <a:pPr/>
              <a:t>‹#›</a:t>
            </a:fld>
            <a:endParaRPr lang="en-US" dirty="0"/>
          </a:p>
        </p:txBody>
      </p:sp>
    </p:spTree>
    <p:extLst>
      <p:ext uri="{BB962C8B-B14F-4D97-AF65-F5344CB8AC3E}">
        <p14:creationId xmlns:p14="http://schemas.microsoft.com/office/powerpoint/2010/main" xmlns="" val="33131444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889AF73-F288-47BA-A6DD-759E0E43C3DD}" type="datetimeFigureOut">
              <a:rPr lang="en-US" smtClean="0"/>
              <a:pPr/>
              <a:t>11/12/2019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65D735C-974E-4AD1-91D4-58CD2145AE6D}" type="slidenum">
              <a:rPr lang="en-US" smtClean="0"/>
              <a:pPr/>
              <a:t>‹#›</a:t>
            </a:fld>
            <a:endParaRPr lang="en-US" dirty="0"/>
          </a:p>
        </p:txBody>
      </p:sp>
    </p:spTree>
    <p:extLst>
      <p:ext uri="{BB962C8B-B14F-4D97-AF65-F5344CB8AC3E}">
        <p14:creationId xmlns:p14="http://schemas.microsoft.com/office/powerpoint/2010/main" xmlns="" val="17509558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889AF73-F288-47BA-A6DD-759E0E43C3DD}" type="datetimeFigureOut">
              <a:rPr lang="en-US" smtClean="0"/>
              <a:pPr/>
              <a:t>11/12/2019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65D735C-974E-4AD1-91D4-58CD2145AE6D}" type="slidenum">
              <a:rPr lang="en-US" smtClean="0"/>
              <a:pPr/>
              <a:t>‹#›</a:t>
            </a:fld>
            <a:endParaRPr lang="en-US" dirty="0"/>
          </a:p>
        </p:txBody>
      </p:sp>
    </p:spTree>
    <p:extLst>
      <p:ext uri="{BB962C8B-B14F-4D97-AF65-F5344CB8AC3E}">
        <p14:creationId xmlns:p14="http://schemas.microsoft.com/office/powerpoint/2010/main" xmlns="" val="39835633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889AF73-F288-47BA-A6DD-759E0E43C3DD}" type="datetimeFigureOut">
              <a:rPr lang="en-US" smtClean="0"/>
              <a:pPr/>
              <a:t>11/12/2019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65D735C-974E-4AD1-91D4-58CD2145AE6D}" type="slidenum">
              <a:rPr lang="en-US" smtClean="0"/>
              <a:pPr/>
              <a:t>‹#›</a:t>
            </a:fld>
            <a:endParaRPr lang="en-US" dirty="0"/>
          </a:p>
        </p:txBody>
      </p:sp>
    </p:spTree>
    <p:extLst>
      <p:ext uri="{BB962C8B-B14F-4D97-AF65-F5344CB8AC3E}">
        <p14:creationId xmlns:p14="http://schemas.microsoft.com/office/powerpoint/2010/main" xmlns="" val="37164543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889AF73-F288-47BA-A6DD-759E0E43C3DD}" type="datetimeFigureOut">
              <a:rPr lang="en-US" smtClean="0"/>
              <a:pPr/>
              <a:t>11/12/2019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65D735C-974E-4AD1-91D4-58CD2145AE6D}" type="slidenum">
              <a:rPr lang="en-US" smtClean="0"/>
              <a:pPr/>
              <a:t>‹#›</a:t>
            </a:fld>
            <a:endParaRPr lang="en-US" dirty="0"/>
          </a:p>
        </p:txBody>
      </p:sp>
    </p:spTree>
    <p:extLst>
      <p:ext uri="{BB962C8B-B14F-4D97-AF65-F5344CB8AC3E}">
        <p14:creationId xmlns:p14="http://schemas.microsoft.com/office/powerpoint/2010/main" xmlns="" val="23117471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889AF73-F288-47BA-A6DD-759E0E43C3DD}" type="datetimeFigureOut">
              <a:rPr lang="en-US" smtClean="0"/>
              <a:pPr/>
              <a:t>11/12/2019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65D735C-974E-4AD1-91D4-58CD2145AE6D}" type="slidenum">
              <a:rPr lang="en-US" smtClean="0"/>
              <a:pPr/>
              <a:t>‹#›</a:t>
            </a:fld>
            <a:endParaRPr lang="en-US" dirty="0"/>
          </a:p>
        </p:txBody>
      </p:sp>
    </p:spTree>
    <p:extLst>
      <p:ext uri="{BB962C8B-B14F-4D97-AF65-F5344CB8AC3E}">
        <p14:creationId xmlns:p14="http://schemas.microsoft.com/office/powerpoint/2010/main" xmlns="" val="26005057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889AF73-F288-47BA-A6DD-759E0E43C3DD}" type="datetimeFigureOut">
              <a:rPr lang="en-US" smtClean="0"/>
              <a:pPr/>
              <a:t>11/12/2019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65D735C-974E-4AD1-91D4-58CD2145AE6D}" type="slidenum">
              <a:rPr lang="en-US" smtClean="0"/>
              <a:pPr/>
              <a:t>‹#›</a:t>
            </a:fld>
            <a:endParaRPr lang="en-US" dirty="0"/>
          </a:p>
        </p:txBody>
      </p:sp>
    </p:spTree>
    <p:extLst>
      <p:ext uri="{BB962C8B-B14F-4D97-AF65-F5344CB8AC3E}">
        <p14:creationId xmlns:p14="http://schemas.microsoft.com/office/powerpoint/2010/main" xmlns="" val="33466831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889AF73-F288-47BA-A6DD-759E0E43C3DD}" type="datetimeFigureOut">
              <a:rPr lang="en-US" smtClean="0"/>
              <a:pPr/>
              <a:t>11/12/2019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65D735C-974E-4AD1-91D4-58CD2145AE6D}" type="slidenum">
              <a:rPr lang="en-US" smtClean="0"/>
              <a:pPr/>
              <a:t>‹#›</a:t>
            </a:fld>
            <a:endParaRPr lang="en-US" dirty="0"/>
          </a:p>
        </p:txBody>
      </p:sp>
    </p:spTree>
    <p:extLst>
      <p:ext uri="{BB962C8B-B14F-4D97-AF65-F5344CB8AC3E}">
        <p14:creationId xmlns:p14="http://schemas.microsoft.com/office/powerpoint/2010/main" xmlns="" val="21517172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889AF73-F288-47BA-A6DD-759E0E43C3DD}" type="datetimeFigureOut">
              <a:rPr lang="en-US" smtClean="0"/>
              <a:pPr/>
              <a:t>11/12/2019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65D735C-974E-4AD1-91D4-58CD2145AE6D}" type="slidenum">
              <a:rPr lang="en-US" smtClean="0"/>
              <a:pPr/>
              <a:t>‹#›</a:t>
            </a:fld>
            <a:endParaRPr lang="en-US" dirty="0"/>
          </a:p>
        </p:txBody>
      </p:sp>
    </p:spTree>
    <p:extLst>
      <p:ext uri="{BB962C8B-B14F-4D97-AF65-F5344CB8AC3E}">
        <p14:creationId xmlns:p14="http://schemas.microsoft.com/office/powerpoint/2010/main" xmlns="" val="37312551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889AF73-F288-47BA-A6DD-759E0E43C3DD}" type="datetimeFigureOut">
              <a:rPr lang="en-US" smtClean="0"/>
              <a:pPr/>
              <a:t>11/12/2019</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5D735C-974E-4AD1-91D4-58CD2145AE6D}" type="slidenum">
              <a:rPr lang="en-US" smtClean="0"/>
              <a:pPr/>
              <a:t>‹#›</a:t>
            </a:fld>
            <a:endParaRPr lang="en-US" dirty="0"/>
          </a:p>
        </p:txBody>
      </p:sp>
    </p:spTree>
    <p:extLst>
      <p:ext uri="{BB962C8B-B14F-4D97-AF65-F5344CB8AC3E}">
        <p14:creationId xmlns:p14="http://schemas.microsoft.com/office/powerpoint/2010/main" xmlns="" val="241299681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6.jpeg"/><Relationship Id="rId5" Type="http://schemas.openxmlformats.org/officeDocument/2006/relationships/image" Target="../media/image3.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jpeg"/><Relationship Id="rId7"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image" Target="../media/image6.jpeg"/><Relationship Id="rId5" Type="http://schemas.openxmlformats.org/officeDocument/2006/relationships/image" Target="../media/image3.pn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4.jpeg"/><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image" Target="../media/image6.jpeg"/><Relationship Id="rId5" Type="http://schemas.openxmlformats.org/officeDocument/2006/relationships/image" Target="../media/image3.pn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4.jpeg"/><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image" Target="../media/image6.jpeg"/><Relationship Id="rId5" Type="http://schemas.openxmlformats.org/officeDocument/2006/relationships/image" Target="../media/image3.pn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4.jpeg"/><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image" Target="../media/image6.jpeg"/><Relationship Id="rId5" Type="http://schemas.openxmlformats.org/officeDocument/2006/relationships/image" Target="../media/image3.pn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4.jpeg"/><Relationship Id="rId2" Type="http://schemas.openxmlformats.org/officeDocument/2006/relationships/notesSlide" Target="../notesSlides/notesSlide15.xml"/><Relationship Id="rId1" Type="http://schemas.openxmlformats.org/officeDocument/2006/relationships/slideLayout" Target="../slideLayouts/slideLayout6.xml"/><Relationship Id="rId6" Type="http://schemas.openxmlformats.org/officeDocument/2006/relationships/image" Target="../media/image6.jpeg"/><Relationship Id="rId5" Type="http://schemas.openxmlformats.org/officeDocument/2006/relationships/image" Target="../media/image3.png"/><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4.jpe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3.png"/><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4.jpe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3.png"/><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4.jpe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3.png"/><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4.jpe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5.jpeg"/><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5.jpeg"/><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jpeg"/><Relationship Id="rId7"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6.jpeg"/><Relationship Id="rId5" Type="http://schemas.openxmlformats.org/officeDocument/2006/relationships/image" Target="../media/image3.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3.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jpeg"/><Relationship Id="rId7"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5.jpeg"/><Relationship Id="rId5" Type="http://schemas.openxmlformats.org/officeDocument/2006/relationships/image" Target="../media/image3.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6.jpeg"/><Relationship Id="rId5" Type="http://schemas.openxmlformats.org/officeDocument/2006/relationships/image" Target="../media/image3.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1.jpeg"/><Relationship Id="rId7"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3.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1.jpeg"/><Relationship Id="rId7"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1"/>
            <a:ext cx="9144000" cy="704275"/>
          </a:xfrm>
          <a:prstGeom prst="rect">
            <a:avLst/>
          </a:prstGeom>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5" name="Subtitle 4"/>
          <p:cNvSpPr>
            <a:spLocks noGrp="1"/>
          </p:cNvSpPr>
          <p:nvPr>
            <p:ph type="subTitle" idx="1"/>
          </p:nvPr>
        </p:nvSpPr>
        <p:spPr>
          <a:xfrm>
            <a:off x="5105400" y="0"/>
            <a:ext cx="3886200" cy="704275"/>
          </a:xfrm>
        </p:spPr>
        <p:txBody>
          <a:bodyPr>
            <a:noAutofit/>
          </a:bodyPr>
          <a:lstStyle/>
          <a:p>
            <a:pPr algn="ctr"/>
            <a:r>
              <a:rPr lang="en-US" sz="1400" dirty="0" smtClean="0">
                <a:solidFill>
                  <a:srgbClr val="002060"/>
                </a:solidFill>
                <a:latin typeface="Berlin Sans FB Demi" panose="020E0802020502020306" pitchFamily="34" charset="0"/>
              </a:rPr>
              <a:t>Ministry of higher Education                                     and Scientific Researches</a:t>
            </a:r>
            <a:endParaRPr lang="en-US" sz="1400" dirty="0">
              <a:solidFill>
                <a:srgbClr val="002060"/>
              </a:solidFill>
              <a:latin typeface="Berlin Sans FB Demi" panose="020E0802020502020306" pitchFamily="34" charset="0"/>
            </a:endParaRPr>
          </a:p>
        </p:txBody>
      </p:sp>
      <p:sp>
        <p:nvSpPr>
          <p:cNvPr id="6" name="Subtitle 4"/>
          <p:cNvSpPr txBox="1">
            <a:spLocks/>
          </p:cNvSpPr>
          <p:nvPr/>
        </p:nvSpPr>
        <p:spPr>
          <a:xfrm>
            <a:off x="152400" y="0"/>
            <a:ext cx="3886200" cy="648856"/>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2400" kern="1200" cap="all" spc="200" baseline="0">
                <a:solidFill>
                  <a:schemeClr val="tx2"/>
                </a:solidFill>
                <a:latin typeface="+mj-lt"/>
                <a:ea typeface="+mn-ea"/>
                <a:cs typeface="+mn-cs"/>
              </a:defRPr>
            </a:lvl1pPr>
            <a:lvl2pPr marL="4572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9pPr>
          </a:lstStyle>
          <a:p>
            <a:pPr algn="ctr">
              <a:lnSpc>
                <a:spcPct val="100000"/>
              </a:lnSpc>
            </a:pPr>
            <a:r>
              <a:rPr lang="en-US" sz="1400" dirty="0">
                <a:solidFill>
                  <a:srgbClr val="002060"/>
                </a:solidFill>
                <a:latin typeface="Berlin Sans FB Demi" panose="020E0802020502020306" pitchFamily="34" charset="0"/>
              </a:rPr>
              <a:t>University of </a:t>
            </a:r>
            <a:r>
              <a:rPr lang="en-US" sz="1400" dirty="0" smtClean="0">
                <a:solidFill>
                  <a:srgbClr val="002060"/>
                </a:solidFill>
                <a:latin typeface="Berlin Sans FB Demi" panose="020E0802020502020306" pitchFamily="34" charset="0"/>
              </a:rPr>
              <a:t>Basrah                Al-</a:t>
            </a:r>
            <a:r>
              <a:rPr lang="en-US" sz="1400" dirty="0" err="1" smtClean="0">
                <a:solidFill>
                  <a:srgbClr val="002060"/>
                </a:solidFill>
                <a:latin typeface="Berlin Sans FB Demi" panose="020E0802020502020306" pitchFamily="34" charset="0"/>
              </a:rPr>
              <a:t>zahraa</a:t>
            </a:r>
            <a:r>
              <a:rPr lang="en-US" sz="1400" dirty="0" smtClean="0">
                <a:solidFill>
                  <a:srgbClr val="002060"/>
                </a:solidFill>
                <a:latin typeface="Berlin Sans FB Demi" panose="020E0802020502020306" pitchFamily="34" charset="0"/>
              </a:rPr>
              <a:t> medical </a:t>
            </a:r>
            <a:r>
              <a:rPr lang="en-US" sz="1400" dirty="0">
                <a:solidFill>
                  <a:srgbClr val="002060"/>
                </a:solidFill>
                <a:latin typeface="Berlin Sans FB Demi" panose="020E0802020502020306" pitchFamily="34" charset="0"/>
              </a:rPr>
              <a:t>college</a:t>
            </a:r>
          </a:p>
        </p:txBody>
      </p:sp>
      <p:sp>
        <p:nvSpPr>
          <p:cNvPr id="9" name="Rectangle 8"/>
          <p:cNvSpPr/>
          <p:nvPr/>
        </p:nvSpPr>
        <p:spPr>
          <a:xfrm>
            <a:off x="0" y="5550794"/>
            <a:ext cx="9144000" cy="1133342"/>
          </a:xfrm>
          <a:prstGeom prst="rect">
            <a:avLst/>
          </a:prstGeom>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ln>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r>
              <a:rPr lang="en-US" b="1" dirty="0" smtClean="0"/>
              <a:t>            </a:t>
            </a:r>
            <a:endParaRPr lang="en-US" dirty="0"/>
          </a:p>
          <a:p>
            <a:r>
              <a:rPr lang="en-US" b="1" dirty="0" smtClean="0"/>
              <a:t>           </a:t>
            </a:r>
            <a:r>
              <a:rPr lang="en-US" b="1" dirty="0"/>
              <a:t> </a:t>
            </a:r>
            <a:r>
              <a:rPr lang="en-US" b="1" dirty="0" smtClean="0"/>
              <a:t> </a:t>
            </a:r>
          </a:p>
          <a:p>
            <a:pPr lvl="0"/>
            <a:r>
              <a:rPr lang="en-US" b="1" dirty="0" smtClean="0"/>
              <a:t>             </a:t>
            </a:r>
          </a:p>
          <a:p>
            <a:pPr lvl="0"/>
            <a:r>
              <a:rPr lang="en-US" sz="1400" b="1" dirty="0" smtClean="0">
                <a:solidFill>
                  <a:prstClr val="black"/>
                </a:solidFill>
                <a:latin typeface="Times New Roman" pitchFamily="18" charset="0"/>
                <a:cs typeface="Times New Roman" pitchFamily="18" charset="0"/>
              </a:rPr>
              <a:t>               For </a:t>
            </a:r>
            <a:r>
              <a:rPr lang="en-US" sz="1400" b="1" dirty="0">
                <a:solidFill>
                  <a:prstClr val="black"/>
                </a:solidFill>
                <a:latin typeface="Times New Roman" pitchFamily="18" charset="0"/>
                <a:cs typeface="Times New Roman" pitchFamily="18" charset="0"/>
              </a:rPr>
              <a:t>more detailed instruction, any question, cases need help please post to the group of session</a:t>
            </a:r>
            <a:r>
              <a:rPr lang="en-US" sz="1400" b="1" dirty="0" smtClean="0">
                <a:solidFill>
                  <a:prstClr val="black"/>
                </a:solidFill>
                <a:latin typeface="Times New Roman" pitchFamily="18" charset="0"/>
                <a:cs typeface="Times New Roman" pitchFamily="18" charset="0"/>
              </a:rPr>
              <a:t>.</a:t>
            </a:r>
            <a:endParaRPr lang="en-US" sz="1400" b="1" dirty="0">
              <a:solidFill>
                <a:prstClr val="black"/>
              </a:solidFill>
              <a:latin typeface="Times New Roman" pitchFamily="18" charset="0"/>
              <a:cs typeface="Times New Roman" pitchFamily="18" charset="0"/>
            </a:endParaRPr>
          </a:p>
        </p:txBody>
      </p:sp>
      <p:sp>
        <p:nvSpPr>
          <p:cNvPr id="10" name="TextBox 9"/>
          <p:cNvSpPr txBox="1"/>
          <p:nvPr/>
        </p:nvSpPr>
        <p:spPr>
          <a:xfrm>
            <a:off x="152401" y="973420"/>
            <a:ext cx="8682506" cy="3662541"/>
          </a:xfrm>
          <a:prstGeom prst="rect">
            <a:avLst/>
          </a:prstGeom>
          <a:noFill/>
        </p:spPr>
        <p:txBody>
          <a:bodyPr wrap="square" rtlCol="0">
            <a:spAutoFit/>
          </a:bodyPr>
          <a:lstStyle/>
          <a:p>
            <a:r>
              <a:rPr lang="en-US" sz="2000" b="1" dirty="0" smtClean="0"/>
              <a:t>The module</a:t>
            </a:r>
            <a:r>
              <a:rPr lang="en-US" sz="2400" dirty="0" smtClean="0"/>
              <a:t>:          </a:t>
            </a:r>
            <a:r>
              <a:rPr lang="en-US" sz="2800" b="1" dirty="0" smtClean="0">
                <a:solidFill>
                  <a:srgbClr val="FF0000"/>
                </a:solidFill>
              </a:rPr>
              <a:t>URINARY SYSTEM MODULE </a:t>
            </a:r>
          </a:p>
          <a:p>
            <a:r>
              <a:rPr lang="en-US" sz="2400" dirty="0" smtClean="0"/>
              <a:t>   </a:t>
            </a:r>
          </a:p>
          <a:p>
            <a:r>
              <a:rPr lang="en-US" sz="2000" b="1" dirty="0" smtClean="0"/>
              <a:t>Session 8</a:t>
            </a:r>
            <a:r>
              <a:rPr lang="en-US" sz="2400" dirty="0" smtClean="0"/>
              <a:t>      </a:t>
            </a:r>
            <a:r>
              <a:rPr lang="en-US" sz="2400" dirty="0" smtClean="0">
                <a:solidFill>
                  <a:srgbClr val="FF0000"/>
                </a:solidFill>
              </a:rPr>
              <a:t>Lecture 1</a:t>
            </a:r>
          </a:p>
          <a:p>
            <a:endParaRPr lang="en-US" sz="2400" dirty="0"/>
          </a:p>
          <a:p>
            <a:endParaRPr lang="en-US" sz="2400" dirty="0" smtClean="0"/>
          </a:p>
          <a:p>
            <a:endParaRPr lang="en-US" sz="2400" b="1" dirty="0" smtClean="0">
              <a:solidFill>
                <a:srgbClr val="C00000"/>
              </a:solidFill>
            </a:endParaRPr>
          </a:p>
          <a:p>
            <a:r>
              <a:rPr lang="en-US" sz="2400" b="1" dirty="0" smtClean="0">
                <a:solidFill>
                  <a:srgbClr val="C00000"/>
                </a:solidFill>
              </a:rPr>
              <a:t>MODULE STAFF</a:t>
            </a:r>
            <a:r>
              <a:rPr lang="en-US" sz="2400" dirty="0" smtClean="0">
                <a:solidFill>
                  <a:srgbClr val="C00000"/>
                </a:solidFill>
              </a:rPr>
              <a:t>:</a:t>
            </a:r>
          </a:p>
          <a:p>
            <a:r>
              <a:rPr lang="en-US" sz="1200" b="1" dirty="0" err="1" smtClean="0">
                <a:solidFill>
                  <a:srgbClr val="002060"/>
                </a:solidFill>
              </a:rPr>
              <a:t>Prof.Mahmood</a:t>
            </a:r>
            <a:r>
              <a:rPr lang="en-US" sz="1200" b="1" dirty="0" smtClean="0">
                <a:solidFill>
                  <a:srgbClr val="002060"/>
                </a:solidFill>
              </a:rPr>
              <a:t> </a:t>
            </a:r>
            <a:r>
              <a:rPr lang="en-US" sz="1200" b="1" dirty="0" err="1" smtClean="0">
                <a:solidFill>
                  <a:srgbClr val="002060"/>
                </a:solidFill>
              </a:rPr>
              <a:t>Shakir</a:t>
            </a:r>
            <a:r>
              <a:rPr lang="en-US" sz="1200" b="1" dirty="0" smtClean="0">
                <a:solidFill>
                  <a:srgbClr val="002060"/>
                </a:solidFill>
              </a:rPr>
              <a:t>			</a:t>
            </a:r>
            <a:r>
              <a:rPr lang="en-US" sz="1200" b="1" dirty="0" err="1" smtClean="0">
                <a:solidFill>
                  <a:srgbClr val="002060"/>
                </a:solidFill>
              </a:rPr>
              <a:t>Dr.Adnan</a:t>
            </a:r>
            <a:r>
              <a:rPr lang="en-US" sz="1200" b="1" dirty="0" smtClean="0">
                <a:solidFill>
                  <a:srgbClr val="002060"/>
                </a:solidFill>
              </a:rPr>
              <a:t> </a:t>
            </a:r>
            <a:r>
              <a:rPr lang="en-US" sz="1200" b="1" dirty="0" err="1" smtClean="0">
                <a:solidFill>
                  <a:srgbClr val="002060"/>
                </a:solidFill>
              </a:rPr>
              <a:t>Othafa</a:t>
            </a:r>
            <a:r>
              <a:rPr lang="en-US" sz="1200" b="1" dirty="0" smtClean="0">
                <a:solidFill>
                  <a:srgbClr val="002060"/>
                </a:solidFill>
              </a:rPr>
              <a:t>	</a:t>
            </a:r>
            <a:r>
              <a:rPr lang="en-US" sz="1200" b="1" dirty="0" err="1" smtClean="0">
                <a:solidFill>
                  <a:srgbClr val="002060"/>
                </a:solidFill>
              </a:rPr>
              <a:t>Ass.Prof.Firas</a:t>
            </a:r>
            <a:r>
              <a:rPr lang="en-US" sz="1200" b="1" dirty="0" smtClean="0">
                <a:solidFill>
                  <a:srgbClr val="002060"/>
                </a:solidFill>
              </a:rPr>
              <a:t> </a:t>
            </a:r>
            <a:r>
              <a:rPr lang="en-US" sz="1200" b="1" dirty="0" err="1" smtClean="0">
                <a:solidFill>
                  <a:srgbClr val="002060"/>
                </a:solidFill>
              </a:rPr>
              <a:t>Shakir</a:t>
            </a:r>
            <a:r>
              <a:rPr lang="en-US" sz="1200" b="1" dirty="0" smtClean="0">
                <a:solidFill>
                  <a:srgbClr val="002060"/>
                </a:solidFill>
              </a:rPr>
              <a:t>							</a:t>
            </a:r>
          </a:p>
          <a:p>
            <a:endParaRPr lang="en-US" sz="1200" b="1" dirty="0" smtClean="0">
              <a:solidFill>
                <a:srgbClr val="002060"/>
              </a:solidFill>
            </a:endParaRPr>
          </a:p>
          <a:p>
            <a:r>
              <a:rPr lang="en-US" sz="1200" b="1" dirty="0" smtClean="0">
                <a:solidFill>
                  <a:srgbClr val="002060"/>
                </a:solidFill>
              </a:rPr>
              <a:t>Dr. </a:t>
            </a:r>
            <a:r>
              <a:rPr lang="en-US" sz="1200" b="1" dirty="0" err="1" smtClean="0">
                <a:solidFill>
                  <a:srgbClr val="002060"/>
                </a:solidFill>
              </a:rPr>
              <a:t>Safaa</a:t>
            </a:r>
            <a:r>
              <a:rPr lang="en-US" sz="1200" b="1" dirty="0" smtClean="0">
                <a:solidFill>
                  <a:srgbClr val="002060"/>
                </a:solidFill>
              </a:rPr>
              <a:t> </a:t>
            </a:r>
            <a:r>
              <a:rPr lang="en-US" sz="1200" b="1" dirty="0" err="1" smtClean="0">
                <a:solidFill>
                  <a:srgbClr val="002060"/>
                </a:solidFill>
              </a:rPr>
              <a:t>Almatook</a:t>
            </a:r>
            <a:r>
              <a:rPr lang="en-US" sz="1200" b="1" dirty="0" smtClean="0">
                <a:solidFill>
                  <a:srgbClr val="002060"/>
                </a:solidFill>
              </a:rPr>
              <a:t>          </a:t>
            </a:r>
            <a:r>
              <a:rPr lang="en-US" sz="1200" b="1" dirty="0" err="1" smtClean="0">
                <a:solidFill>
                  <a:srgbClr val="002060"/>
                </a:solidFill>
              </a:rPr>
              <a:t>Dr.Khaldoon</a:t>
            </a:r>
            <a:r>
              <a:rPr lang="en-US" sz="1200" b="1" dirty="0" smtClean="0">
                <a:solidFill>
                  <a:srgbClr val="002060"/>
                </a:solidFill>
              </a:rPr>
              <a:t> </a:t>
            </a:r>
            <a:r>
              <a:rPr lang="en-US" sz="1200" b="1" dirty="0" err="1" smtClean="0">
                <a:solidFill>
                  <a:srgbClr val="002060"/>
                </a:solidFill>
              </a:rPr>
              <a:t>Sadek</a:t>
            </a:r>
            <a:r>
              <a:rPr lang="en-US" sz="1200" b="1" dirty="0" smtClean="0">
                <a:solidFill>
                  <a:srgbClr val="002060"/>
                </a:solidFill>
              </a:rPr>
              <a:t>                                                     </a:t>
            </a:r>
          </a:p>
          <a:p>
            <a:endParaRPr lang="en-US" sz="2400" b="1" dirty="0">
              <a:solidFill>
                <a:srgbClr val="002060"/>
              </a:solidFill>
            </a:endParaRPr>
          </a:p>
        </p:txBody>
      </p:sp>
      <p:pic>
        <p:nvPicPr>
          <p:cNvPr id="12" name="Picture 1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234545" y="0"/>
            <a:ext cx="759825" cy="742017"/>
          </a:xfrm>
          <a:prstGeom prst="rect">
            <a:avLst/>
          </a:prstGeom>
        </p:spPr>
      </p:pic>
      <p:pic>
        <p:nvPicPr>
          <p:cNvPr id="11"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44887" y="5595237"/>
            <a:ext cx="504423" cy="48359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3" name="Picture 5"/>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25635" y="6244478"/>
            <a:ext cx="542925" cy="4389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Rectangle 3"/>
          <p:cNvSpPr/>
          <p:nvPr/>
        </p:nvSpPr>
        <p:spPr>
          <a:xfrm>
            <a:off x="2036497" y="2271876"/>
            <a:ext cx="6464783"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GB" sz="5400" b="1" dirty="0" smtClean="0">
                <a:solidFill>
                  <a:srgbClr val="FF0000"/>
                </a:solidFill>
              </a:rPr>
              <a:t>Control of </a:t>
            </a:r>
            <a:r>
              <a:rPr lang="en-GB" sz="5400" b="1" dirty="0" err="1" smtClean="0">
                <a:solidFill>
                  <a:srgbClr val="FF0000"/>
                </a:solidFill>
              </a:rPr>
              <a:t>Micturition</a:t>
            </a:r>
            <a:endParaRPr lang="en-US" sz="5400" b="1" cap="none" spc="50" dirty="0">
              <a:ln w="11430"/>
              <a:solidFill>
                <a:srgbClr val="FF0000"/>
              </a:solidFill>
              <a:effectLst>
                <a:outerShdw blurRad="76200" dist="50800" dir="5400000" algn="tl" rotWithShape="0">
                  <a:srgbClr val="000000">
                    <a:alpha val="65000"/>
                  </a:srgbClr>
                </a:outerShdw>
              </a:effectLst>
            </a:endParaRPr>
          </a:p>
        </p:txBody>
      </p:sp>
      <p:pic>
        <p:nvPicPr>
          <p:cNvPr id="14" name="Picture 13" descr="IMG_4551.JPG"/>
          <p:cNvPicPr>
            <a:picLocks noChangeAspect="1"/>
          </p:cNvPicPr>
          <p:nvPr/>
        </p:nvPicPr>
        <p:blipFill>
          <a:blip r:embed="rId6" cstate="print"/>
          <a:stretch>
            <a:fillRect/>
          </a:stretch>
        </p:blipFill>
        <p:spPr>
          <a:xfrm>
            <a:off x="8095488" y="5547360"/>
            <a:ext cx="1048512" cy="987552"/>
          </a:xfrm>
          <a:prstGeom prst="rect">
            <a:avLst/>
          </a:prstGeom>
        </p:spPr>
      </p:pic>
      <p:pic>
        <p:nvPicPr>
          <p:cNvPr id="15" name="Picture 14" descr="514f98a0-26d4-480c-9be1-44578f612e22.JPG"/>
          <p:cNvPicPr>
            <a:picLocks noChangeAspect="1"/>
          </p:cNvPicPr>
          <p:nvPr/>
        </p:nvPicPr>
        <p:blipFill>
          <a:blip r:embed="rId7" cstate="print"/>
          <a:stretch>
            <a:fillRect/>
          </a:stretch>
        </p:blipFill>
        <p:spPr>
          <a:xfrm>
            <a:off x="4072128" y="0"/>
            <a:ext cx="1255776" cy="707136"/>
          </a:xfrm>
          <a:prstGeom prst="rect">
            <a:avLst/>
          </a:prstGeom>
        </p:spPr>
      </p:pic>
      <p:sp>
        <p:nvSpPr>
          <p:cNvPr id="31749"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750" name="Rectangle 6"/>
          <p:cNvSpPr>
            <a:spLocks noChangeArrowheads="1"/>
          </p:cNvSpPr>
          <p:nvPr/>
        </p:nvSpPr>
        <p:spPr bwMode="auto">
          <a:xfrm>
            <a:off x="1243584" y="5742433"/>
            <a:ext cx="5888736" cy="43088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1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Clinically Orientated Anatomy</a:t>
            </a:r>
            <a:r>
              <a:rPr kumimoji="0" lang="en-GB" sz="11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Moore  KL ,</a:t>
            </a:r>
            <a:r>
              <a:rPr kumimoji="0" lang="en-GB" sz="1100" b="0" i="0" u="none" strike="noStrike" cap="none" normalizeH="0" baseline="0" dirty="0" err="1" smtClean="0">
                <a:ln>
                  <a:noFill/>
                </a:ln>
                <a:solidFill>
                  <a:schemeClr val="tx1"/>
                </a:solidFill>
                <a:effectLst/>
                <a:latin typeface="Calibri" pitchFamily="34" charset="0"/>
                <a:ea typeface="Times New Roman" pitchFamily="18" charset="0"/>
                <a:cs typeface="Arial" pitchFamily="34" charset="0"/>
              </a:rPr>
              <a:t>DalleyAF&amp;Agur</a:t>
            </a:r>
            <a:r>
              <a:rPr kumimoji="0" lang="en-GB" sz="11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AMR</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sz="1100" b="0" i="0" u="none" strike="noStrike" cap="none" normalizeH="0" baseline="0" dirty="0" err="1" smtClean="0">
                <a:ln>
                  <a:noFill/>
                </a:ln>
                <a:solidFill>
                  <a:schemeClr val="tx1"/>
                </a:solidFill>
                <a:effectLst/>
                <a:latin typeface="Calibri" pitchFamily="34" charset="0"/>
                <a:ea typeface="Times New Roman" pitchFamily="18" charset="0"/>
                <a:cs typeface="Arial" pitchFamily="34" charset="0"/>
              </a:rPr>
              <a:t>Publisher:Lippincott</a:t>
            </a:r>
            <a:r>
              <a:rPr kumimoji="0" lang="en-GB" sz="11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Williams and </a:t>
            </a:r>
            <a:r>
              <a:rPr kumimoji="0" lang="en-GB" sz="1100" b="0" i="0" u="none" strike="noStrike" cap="none" normalizeH="0" baseline="0" dirty="0" err="1" smtClean="0">
                <a:ln>
                  <a:noFill/>
                </a:ln>
                <a:solidFill>
                  <a:schemeClr val="tx1"/>
                </a:solidFill>
                <a:effectLst/>
                <a:latin typeface="Calibri" pitchFamily="34" charset="0"/>
                <a:ea typeface="Times New Roman" pitchFamily="18" charset="0"/>
                <a:cs typeface="Arial" pitchFamily="34" charset="0"/>
              </a:rPr>
              <a:t>Wilkins:Seventh</a:t>
            </a:r>
            <a:r>
              <a:rPr kumimoji="0" lang="en-GB" sz="11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Edition: ISBN:9781451184471</a:t>
            </a:r>
            <a:endParaRPr kumimoji="0" lang="en-GB"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297764644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1"/>
            <a:ext cx="9144000" cy="704275"/>
          </a:xfrm>
          <a:prstGeom prst="rect">
            <a:avLst/>
          </a:prstGeom>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15" name="Title 14"/>
          <p:cNvSpPr>
            <a:spLocks noGrp="1"/>
          </p:cNvSpPr>
          <p:nvPr>
            <p:ph type="title"/>
          </p:nvPr>
        </p:nvSpPr>
        <p:spPr>
          <a:xfrm>
            <a:off x="628650" y="1548384"/>
            <a:ext cx="7886700" cy="3194304"/>
          </a:xfrm>
        </p:spPr>
        <p:txBody>
          <a:bodyPr>
            <a:normAutofit/>
          </a:bodyPr>
          <a:lstStyle/>
          <a:p>
            <a:r>
              <a:rPr lang="en-US" sz="2400" b="1" dirty="0" err="1" smtClean="0">
                <a:latin typeface="Times New Roman" pitchFamily="18" charset="0"/>
                <a:cs typeface="Times New Roman" pitchFamily="18" charset="0"/>
              </a:rPr>
              <a:t>Micturition</a:t>
            </a:r>
            <a:r>
              <a:rPr lang="en-US" sz="2400" b="1" dirty="0" smtClean="0">
                <a:latin typeface="Times New Roman" pitchFamily="18" charset="0"/>
                <a:cs typeface="Times New Roman" pitchFamily="18" charset="0"/>
              </a:rPr>
              <a:t> Reflex</a:t>
            </a:r>
            <a:br>
              <a:rPr lang="en-US" sz="2400" b="1" dirty="0" smtClean="0">
                <a:latin typeface="Times New Roman" pitchFamily="18" charset="0"/>
                <a:cs typeface="Times New Roman" pitchFamily="18" charset="0"/>
              </a:rPr>
            </a:br>
            <a:r>
              <a:rPr lang="en-US" sz="2000" b="1" dirty="0" smtClean="0">
                <a:latin typeface="Times New Roman" pitchFamily="18" charset="0"/>
                <a:cs typeface="Times New Roman" pitchFamily="18" charset="0"/>
              </a:rPr>
              <a:t>the reflex is </a:t>
            </a:r>
            <a:r>
              <a:rPr lang="en-US" sz="2000" b="1" dirty="0" err="1" smtClean="0">
                <a:latin typeface="Times New Roman" pitchFamily="18" charset="0"/>
                <a:cs typeface="Times New Roman" pitchFamily="18" charset="0"/>
              </a:rPr>
              <a:t>intiated</a:t>
            </a:r>
            <a:r>
              <a:rPr lang="en-US" sz="2000" b="1" dirty="0" smtClean="0">
                <a:latin typeface="Times New Roman" pitchFamily="18" charset="0"/>
                <a:cs typeface="Times New Roman" pitchFamily="18" charset="0"/>
              </a:rPr>
              <a:t> by </a:t>
            </a:r>
            <a:r>
              <a:rPr lang="en-US" sz="2000" b="1" dirty="0" err="1" smtClean="0">
                <a:latin typeface="Times New Roman" pitchFamily="18" charset="0"/>
                <a:cs typeface="Times New Roman" pitchFamily="18" charset="0"/>
              </a:rPr>
              <a:t>strech</a:t>
            </a:r>
            <a:r>
              <a:rPr lang="en-US" sz="2000" b="1" dirty="0" smtClean="0">
                <a:latin typeface="Times New Roman" pitchFamily="18" charset="0"/>
                <a:cs typeface="Times New Roman" pitchFamily="18" charset="0"/>
              </a:rPr>
              <a:t> receptors mainly at the post. Urethra bladder neck which get </a:t>
            </a:r>
            <a:r>
              <a:rPr lang="en-US" sz="2000" b="1" dirty="0" err="1" smtClean="0">
                <a:latin typeface="Times New Roman" pitchFamily="18" charset="0"/>
                <a:cs typeface="Times New Roman" pitchFamily="18" charset="0"/>
              </a:rPr>
              <a:t>streched</a:t>
            </a:r>
            <a:r>
              <a:rPr lang="en-US" sz="2000" b="1" dirty="0" smtClean="0">
                <a:latin typeface="Times New Roman" pitchFamily="18" charset="0"/>
                <a:cs typeface="Times New Roman" pitchFamily="18" charset="0"/>
              </a:rPr>
              <a:t> after filling of the bladder these signals are sensory travel by the pelvic nerve which return impulses through parasympathetic through same </a:t>
            </a:r>
            <a:r>
              <a:rPr lang="en-US" sz="2000" b="1" dirty="0" smtClean="0">
                <a:latin typeface="Times New Roman" pitchFamily="18" charset="0"/>
                <a:cs typeface="Times New Roman" pitchFamily="18" charset="0"/>
              </a:rPr>
              <a:t>nerve</a:t>
            </a:r>
            <a:r>
              <a:rPr lang="en-US" sz="2000" b="1" dirty="0" smtClean="0">
                <a:latin typeface="Times New Roman" pitchFamily="18" charset="0"/>
                <a:cs typeface="Times New Roman" pitchFamily="18" charset="0"/>
              </a:rPr>
              <a:t/>
            </a:r>
            <a:br>
              <a:rPr lang="en-US" sz="2000" b="1" dirty="0" smtClean="0">
                <a:latin typeface="Times New Roman" pitchFamily="18" charset="0"/>
                <a:cs typeface="Times New Roman" pitchFamily="18" charset="0"/>
              </a:rPr>
            </a:br>
            <a:r>
              <a:rPr lang="en-US" sz="2000" b="1" dirty="0" smtClean="0">
                <a:latin typeface="Times New Roman" pitchFamily="18" charset="0"/>
                <a:cs typeface="Times New Roman" pitchFamily="18" charset="0"/>
              </a:rPr>
              <a:t>the bladder has two phase </a:t>
            </a:r>
            <a:r>
              <a:rPr lang="en-US" sz="2000" b="1" dirty="0" err="1" smtClean="0">
                <a:latin typeface="Times New Roman" pitchFamily="18" charset="0"/>
                <a:cs typeface="Times New Roman" pitchFamily="18" charset="0"/>
              </a:rPr>
              <a:t>detruser</a:t>
            </a:r>
            <a:r>
              <a:rPr lang="en-US" sz="2000" b="1" dirty="0" smtClean="0">
                <a:latin typeface="Times New Roman" pitchFamily="18" charset="0"/>
                <a:cs typeface="Times New Roman" pitchFamily="18" charset="0"/>
              </a:rPr>
              <a:t> muscle activities a filling phase and a voiding phase</a:t>
            </a:r>
            <a:br>
              <a:rPr lang="en-US" sz="2000" b="1" dirty="0" smtClean="0">
                <a:latin typeface="Times New Roman" pitchFamily="18" charset="0"/>
                <a:cs typeface="Times New Roman" pitchFamily="18" charset="0"/>
              </a:rPr>
            </a:br>
            <a:r>
              <a:rPr lang="en-US" sz="2000" b="1" dirty="0" smtClean="0">
                <a:latin typeface="Times New Roman" pitchFamily="18" charset="0"/>
                <a:cs typeface="Times New Roman" pitchFamily="18" charset="0"/>
              </a:rPr>
              <a:t>in the filling phase the bladder accommodate urine with the elastic properties of the </a:t>
            </a:r>
            <a:r>
              <a:rPr lang="en-US" sz="2000" b="1" dirty="0" err="1" smtClean="0">
                <a:latin typeface="Times New Roman" pitchFamily="18" charset="0"/>
                <a:cs typeface="Times New Roman" pitchFamily="18" charset="0"/>
              </a:rPr>
              <a:t>detruser</a:t>
            </a:r>
            <a:r>
              <a:rPr lang="en-US" sz="2000" b="1" dirty="0" smtClean="0">
                <a:latin typeface="Times New Roman" pitchFamily="18" charset="0"/>
                <a:cs typeface="Times New Roman" pitchFamily="18" charset="0"/>
              </a:rPr>
              <a:t> muscle so only slight rise in its pressure occur at the beginning then there is a long phase of </a:t>
            </a:r>
            <a:r>
              <a:rPr lang="en-US" sz="2000" b="1" dirty="0" err="1" smtClean="0">
                <a:latin typeface="Times New Roman" pitchFamily="18" charset="0"/>
                <a:cs typeface="Times New Roman" pitchFamily="18" charset="0"/>
              </a:rPr>
              <a:t>philling</a:t>
            </a:r>
            <a:r>
              <a:rPr lang="en-US" sz="2000" b="1" dirty="0" smtClean="0">
                <a:latin typeface="Times New Roman" pitchFamily="18" charset="0"/>
                <a:cs typeface="Times New Roman" pitchFamily="18" charset="0"/>
              </a:rPr>
              <a:t> with no change in the bladder pressure</a:t>
            </a:r>
            <a:endParaRPr lang="en-US" sz="2400" b="1" dirty="0">
              <a:latin typeface="Times New Roman" pitchFamily="18" charset="0"/>
              <a:cs typeface="Times New Roman" pitchFamily="18" charset="0"/>
            </a:endParaRPr>
          </a:p>
        </p:txBody>
      </p:sp>
      <p:sp>
        <p:nvSpPr>
          <p:cNvPr id="5" name="Subtitle 4"/>
          <p:cNvSpPr>
            <a:spLocks noGrp="1"/>
          </p:cNvSpPr>
          <p:nvPr>
            <p:ph type="subTitle" idx="4294967295"/>
          </p:nvPr>
        </p:nvSpPr>
        <p:spPr>
          <a:xfrm>
            <a:off x="5257800" y="0"/>
            <a:ext cx="3886200" cy="704850"/>
          </a:xfrm>
        </p:spPr>
        <p:txBody>
          <a:bodyPr>
            <a:noAutofit/>
          </a:bodyPr>
          <a:lstStyle/>
          <a:p>
            <a:pPr algn="ctr"/>
            <a:r>
              <a:rPr lang="en-US" sz="1400" dirty="0" smtClean="0">
                <a:solidFill>
                  <a:srgbClr val="002060"/>
                </a:solidFill>
                <a:latin typeface="Berlin Sans FB Demi" panose="020E0802020502020306" pitchFamily="34" charset="0"/>
              </a:rPr>
              <a:t>Ministry of higher Education                                     and Scientific Researches</a:t>
            </a:r>
            <a:endParaRPr lang="en-US" sz="1400" dirty="0">
              <a:solidFill>
                <a:srgbClr val="002060"/>
              </a:solidFill>
              <a:latin typeface="Berlin Sans FB Demi" panose="020E0802020502020306" pitchFamily="34" charset="0"/>
            </a:endParaRPr>
          </a:p>
        </p:txBody>
      </p:sp>
      <p:sp>
        <p:nvSpPr>
          <p:cNvPr id="6" name="Subtitle 4"/>
          <p:cNvSpPr txBox="1">
            <a:spLocks/>
          </p:cNvSpPr>
          <p:nvPr/>
        </p:nvSpPr>
        <p:spPr>
          <a:xfrm>
            <a:off x="152400" y="0"/>
            <a:ext cx="3886200" cy="648856"/>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2400" kern="1200" cap="all" spc="200" baseline="0">
                <a:solidFill>
                  <a:schemeClr val="tx2"/>
                </a:solidFill>
                <a:latin typeface="+mj-lt"/>
                <a:ea typeface="+mn-ea"/>
                <a:cs typeface="+mn-cs"/>
              </a:defRPr>
            </a:lvl1pPr>
            <a:lvl2pPr marL="4572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9pPr>
          </a:lstStyle>
          <a:p>
            <a:pPr algn="ctr">
              <a:lnSpc>
                <a:spcPct val="100000"/>
              </a:lnSpc>
            </a:pPr>
            <a:r>
              <a:rPr lang="en-US" sz="1400" dirty="0">
                <a:solidFill>
                  <a:srgbClr val="002060"/>
                </a:solidFill>
                <a:latin typeface="Berlin Sans FB Demi" panose="020E0802020502020306" pitchFamily="34" charset="0"/>
              </a:rPr>
              <a:t>University of </a:t>
            </a:r>
            <a:r>
              <a:rPr lang="en-US" sz="1400" dirty="0" smtClean="0">
                <a:solidFill>
                  <a:srgbClr val="002060"/>
                </a:solidFill>
                <a:latin typeface="Berlin Sans FB Demi" panose="020E0802020502020306" pitchFamily="34" charset="0"/>
              </a:rPr>
              <a:t>Basrah                Al-</a:t>
            </a:r>
            <a:r>
              <a:rPr lang="en-US" sz="1400" dirty="0" err="1" smtClean="0">
                <a:solidFill>
                  <a:srgbClr val="002060"/>
                </a:solidFill>
                <a:latin typeface="Berlin Sans FB Demi" panose="020E0802020502020306" pitchFamily="34" charset="0"/>
              </a:rPr>
              <a:t>zahraa</a:t>
            </a:r>
            <a:r>
              <a:rPr lang="en-US" sz="1400" dirty="0" smtClean="0">
                <a:solidFill>
                  <a:srgbClr val="002060"/>
                </a:solidFill>
                <a:latin typeface="Berlin Sans FB Demi" panose="020E0802020502020306" pitchFamily="34" charset="0"/>
              </a:rPr>
              <a:t> medical </a:t>
            </a:r>
            <a:r>
              <a:rPr lang="en-US" sz="1400" dirty="0">
                <a:solidFill>
                  <a:srgbClr val="002060"/>
                </a:solidFill>
                <a:latin typeface="Berlin Sans FB Demi" panose="020E0802020502020306" pitchFamily="34" charset="0"/>
              </a:rPr>
              <a:t>college</a:t>
            </a:r>
          </a:p>
        </p:txBody>
      </p:sp>
      <p:sp>
        <p:nvSpPr>
          <p:cNvPr id="9" name="Rectangle 8"/>
          <p:cNvSpPr/>
          <p:nvPr/>
        </p:nvSpPr>
        <p:spPr>
          <a:xfrm>
            <a:off x="0" y="5550794"/>
            <a:ext cx="9144000" cy="1133342"/>
          </a:xfrm>
          <a:prstGeom prst="rect">
            <a:avLst/>
          </a:prstGeom>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ln>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r>
              <a:rPr lang="en-US" b="1" dirty="0" smtClean="0"/>
              <a:t>            </a:t>
            </a:r>
            <a:endParaRPr lang="en-US" dirty="0"/>
          </a:p>
          <a:p>
            <a:r>
              <a:rPr lang="en-US" b="1" dirty="0" smtClean="0"/>
              <a:t>           </a:t>
            </a:r>
            <a:r>
              <a:rPr lang="en-US" b="1" dirty="0"/>
              <a:t> </a:t>
            </a:r>
            <a:r>
              <a:rPr lang="en-US" b="1" dirty="0" smtClean="0"/>
              <a:t> </a:t>
            </a:r>
          </a:p>
          <a:p>
            <a:pPr lvl="0"/>
            <a:r>
              <a:rPr lang="en-US" b="1" dirty="0" smtClean="0"/>
              <a:t>             </a:t>
            </a:r>
          </a:p>
          <a:p>
            <a:pPr lvl="0"/>
            <a:r>
              <a:rPr lang="en-US" sz="1400" b="1" dirty="0" smtClean="0">
                <a:solidFill>
                  <a:prstClr val="black"/>
                </a:solidFill>
                <a:latin typeface="Times New Roman" pitchFamily="18" charset="0"/>
                <a:cs typeface="Times New Roman" pitchFamily="18" charset="0"/>
              </a:rPr>
              <a:t>               For </a:t>
            </a:r>
            <a:r>
              <a:rPr lang="en-US" sz="1400" b="1" dirty="0">
                <a:solidFill>
                  <a:prstClr val="black"/>
                </a:solidFill>
                <a:latin typeface="Times New Roman" pitchFamily="18" charset="0"/>
                <a:cs typeface="Times New Roman" pitchFamily="18" charset="0"/>
              </a:rPr>
              <a:t>more detailed instruction, any question, cases need help please post to the group of session</a:t>
            </a:r>
            <a:r>
              <a:rPr lang="en-US" sz="1400" b="1" dirty="0" smtClean="0">
                <a:solidFill>
                  <a:prstClr val="black"/>
                </a:solidFill>
                <a:latin typeface="Times New Roman" pitchFamily="18" charset="0"/>
                <a:cs typeface="Times New Roman" pitchFamily="18" charset="0"/>
              </a:rPr>
              <a:t>.</a:t>
            </a:r>
            <a:endParaRPr lang="en-US" sz="1400" b="1" dirty="0">
              <a:solidFill>
                <a:prstClr val="black"/>
              </a:solidFill>
              <a:latin typeface="Times New Roman" pitchFamily="18" charset="0"/>
              <a:cs typeface="Times New Roman" pitchFamily="18" charset="0"/>
            </a:endParaRPr>
          </a:p>
        </p:txBody>
      </p:sp>
      <p:sp>
        <p:nvSpPr>
          <p:cNvPr id="10" name="TextBox 9"/>
          <p:cNvSpPr txBox="1"/>
          <p:nvPr/>
        </p:nvSpPr>
        <p:spPr>
          <a:xfrm>
            <a:off x="152401" y="973420"/>
            <a:ext cx="8682506" cy="1200329"/>
          </a:xfrm>
          <a:prstGeom prst="rect">
            <a:avLst/>
          </a:prstGeom>
          <a:noFill/>
        </p:spPr>
        <p:txBody>
          <a:bodyPr wrap="square" rtlCol="0">
            <a:spAutoFit/>
          </a:bodyPr>
          <a:lstStyle/>
          <a:p>
            <a:endParaRPr lang="en-US" sz="2400" dirty="0"/>
          </a:p>
          <a:p>
            <a:endParaRPr lang="en-US" sz="2400" dirty="0" smtClean="0"/>
          </a:p>
          <a:p>
            <a:endParaRPr lang="en-US" sz="2400" b="1" dirty="0">
              <a:solidFill>
                <a:srgbClr val="002060"/>
              </a:solidFill>
            </a:endParaRPr>
          </a:p>
        </p:txBody>
      </p:sp>
      <p:pic>
        <p:nvPicPr>
          <p:cNvPr id="12" name="Picture 1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234545" y="0"/>
            <a:ext cx="759825" cy="742017"/>
          </a:xfrm>
          <a:prstGeom prst="rect">
            <a:avLst/>
          </a:prstGeom>
        </p:spPr>
      </p:pic>
      <p:pic>
        <p:nvPicPr>
          <p:cNvPr id="11"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44887" y="5595237"/>
            <a:ext cx="504423" cy="48359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3" name="Picture 5"/>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25635" y="6244478"/>
            <a:ext cx="542925" cy="4389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4" name="Picture 13" descr="514f98a0-26d4-480c-9be1-44578f612e22.JPG"/>
          <p:cNvPicPr>
            <a:picLocks noChangeAspect="1"/>
          </p:cNvPicPr>
          <p:nvPr/>
        </p:nvPicPr>
        <p:blipFill>
          <a:blip r:embed="rId6" cstate="print"/>
          <a:stretch>
            <a:fillRect/>
          </a:stretch>
        </p:blipFill>
        <p:spPr>
          <a:xfrm>
            <a:off x="4230624" y="0"/>
            <a:ext cx="926592" cy="707136"/>
          </a:xfrm>
          <a:prstGeom prst="rect">
            <a:avLst/>
          </a:prstGeom>
        </p:spPr>
      </p:pic>
      <p:sp>
        <p:nvSpPr>
          <p:cNvPr id="16" name="Rectangle 15"/>
          <p:cNvSpPr/>
          <p:nvPr/>
        </p:nvSpPr>
        <p:spPr>
          <a:xfrm>
            <a:off x="7754112" y="731520"/>
            <a:ext cx="91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LO3</a:t>
            </a:r>
            <a:endParaRPr lang="en-US" dirty="0"/>
          </a:p>
        </p:txBody>
      </p:sp>
      <p:pic>
        <p:nvPicPr>
          <p:cNvPr id="17" name="Picture 16" descr="IMG_4551.JPG"/>
          <p:cNvPicPr>
            <a:picLocks noChangeAspect="1"/>
          </p:cNvPicPr>
          <p:nvPr/>
        </p:nvPicPr>
        <p:blipFill>
          <a:blip r:embed="rId7" cstate="print"/>
          <a:stretch>
            <a:fillRect/>
          </a:stretch>
        </p:blipFill>
        <p:spPr>
          <a:xfrm>
            <a:off x="8095488" y="5547360"/>
            <a:ext cx="1048512" cy="987552"/>
          </a:xfrm>
          <a:prstGeom prst="rect">
            <a:avLst/>
          </a:prstGeom>
        </p:spPr>
      </p:pic>
    </p:spTree>
    <p:extLst>
      <p:ext uri="{BB962C8B-B14F-4D97-AF65-F5344CB8AC3E}">
        <p14:creationId xmlns:p14="http://schemas.microsoft.com/office/powerpoint/2010/main" xmlns="" val="297764644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1"/>
            <a:ext cx="9144000" cy="704275"/>
          </a:xfrm>
          <a:prstGeom prst="rect">
            <a:avLst/>
          </a:prstGeom>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16" name="Title 15"/>
          <p:cNvSpPr>
            <a:spLocks noGrp="1"/>
          </p:cNvSpPr>
          <p:nvPr>
            <p:ph type="title"/>
          </p:nvPr>
        </p:nvSpPr>
        <p:spPr>
          <a:xfrm>
            <a:off x="841248" y="1353312"/>
            <a:ext cx="7674102" cy="4230624"/>
          </a:xfrm>
        </p:spPr>
        <p:txBody>
          <a:bodyPr/>
          <a:lstStyle/>
          <a:p>
            <a:endParaRPr lang="en-US" dirty="0"/>
          </a:p>
        </p:txBody>
      </p:sp>
      <p:sp>
        <p:nvSpPr>
          <p:cNvPr id="5" name="Subtitle 4"/>
          <p:cNvSpPr>
            <a:spLocks noGrp="1"/>
          </p:cNvSpPr>
          <p:nvPr>
            <p:ph type="subTitle" idx="4294967295"/>
          </p:nvPr>
        </p:nvSpPr>
        <p:spPr>
          <a:xfrm>
            <a:off x="5257800" y="0"/>
            <a:ext cx="3886200" cy="704850"/>
          </a:xfrm>
        </p:spPr>
        <p:txBody>
          <a:bodyPr>
            <a:noAutofit/>
          </a:bodyPr>
          <a:lstStyle/>
          <a:p>
            <a:pPr algn="ctr"/>
            <a:r>
              <a:rPr lang="en-US" sz="1400" dirty="0" smtClean="0">
                <a:solidFill>
                  <a:srgbClr val="002060"/>
                </a:solidFill>
                <a:latin typeface="Berlin Sans FB Demi" panose="020E0802020502020306" pitchFamily="34" charset="0"/>
              </a:rPr>
              <a:t>Ministry of higher Education                                     and Scientific Researches</a:t>
            </a:r>
            <a:endParaRPr lang="en-US" sz="1400" dirty="0">
              <a:solidFill>
                <a:srgbClr val="002060"/>
              </a:solidFill>
              <a:latin typeface="Berlin Sans FB Demi" panose="020E0802020502020306" pitchFamily="34" charset="0"/>
            </a:endParaRPr>
          </a:p>
        </p:txBody>
      </p:sp>
      <p:sp>
        <p:nvSpPr>
          <p:cNvPr id="6" name="Subtitle 4"/>
          <p:cNvSpPr txBox="1">
            <a:spLocks/>
          </p:cNvSpPr>
          <p:nvPr/>
        </p:nvSpPr>
        <p:spPr>
          <a:xfrm>
            <a:off x="152400" y="0"/>
            <a:ext cx="3886200" cy="648856"/>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2400" kern="1200" cap="all" spc="200" baseline="0">
                <a:solidFill>
                  <a:schemeClr val="tx2"/>
                </a:solidFill>
                <a:latin typeface="+mj-lt"/>
                <a:ea typeface="+mn-ea"/>
                <a:cs typeface="+mn-cs"/>
              </a:defRPr>
            </a:lvl1pPr>
            <a:lvl2pPr marL="4572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9pPr>
          </a:lstStyle>
          <a:p>
            <a:pPr algn="ctr">
              <a:lnSpc>
                <a:spcPct val="100000"/>
              </a:lnSpc>
            </a:pPr>
            <a:r>
              <a:rPr lang="en-US" sz="1400" dirty="0">
                <a:solidFill>
                  <a:srgbClr val="002060"/>
                </a:solidFill>
                <a:latin typeface="Berlin Sans FB Demi" panose="020E0802020502020306" pitchFamily="34" charset="0"/>
              </a:rPr>
              <a:t>University of </a:t>
            </a:r>
            <a:r>
              <a:rPr lang="en-US" sz="1400" dirty="0" smtClean="0">
                <a:solidFill>
                  <a:srgbClr val="002060"/>
                </a:solidFill>
                <a:latin typeface="Berlin Sans FB Demi" panose="020E0802020502020306" pitchFamily="34" charset="0"/>
              </a:rPr>
              <a:t>Basrah                Al-</a:t>
            </a:r>
            <a:r>
              <a:rPr lang="en-US" sz="1400" dirty="0" err="1" smtClean="0">
                <a:solidFill>
                  <a:srgbClr val="002060"/>
                </a:solidFill>
                <a:latin typeface="Berlin Sans FB Demi" panose="020E0802020502020306" pitchFamily="34" charset="0"/>
              </a:rPr>
              <a:t>zahraa</a:t>
            </a:r>
            <a:r>
              <a:rPr lang="en-US" sz="1400" dirty="0" smtClean="0">
                <a:solidFill>
                  <a:srgbClr val="002060"/>
                </a:solidFill>
                <a:latin typeface="Berlin Sans FB Demi" panose="020E0802020502020306" pitchFamily="34" charset="0"/>
              </a:rPr>
              <a:t> medical </a:t>
            </a:r>
            <a:r>
              <a:rPr lang="en-US" sz="1400" dirty="0">
                <a:solidFill>
                  <a:srgbClr val="002060"/>
                </a:solidFill>
                <a:latin typeface="Berlin Sans FB Demi" panose="020E0802020502020306" pitchFamily="34" charset="0"/>
              </a:rPr>
              <a:t>college</a:t>
            </a:r>
          </a:p>
        </p:txBody>
      </p:sp>
      <p:sp>
        <p:nvSpPr>
          <p:cNvPr id="9" name="Rectangle 8"/>
          <p:cNvSpPr/>
          <p:nvPr/>
        </p:nvSpPr>
        <p:spPr>
          <a:xfrm>
            <a:off x="0" y="5550794"/>
            <a:ext cx="9144000" cy="1133342"/>
          </a:xfrm>
          <a:prstGeom prst="rect">
            <a:avLst/>
          </a:prstGeom>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ln>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r>
              <a:rPr lang="en-US" b="1" dirty="0" smtClean="0"/>
              <a:t>            </a:t>
            </a:r>
            <a:endParaRPr lang="en-US" dirty="0"/>
          </a:p>
          <a:p>
            <a:r>
              <a:rPr lang="en-US" b="1" dirty="0" smtClean="0"/>
              <a:t>           </a:t>
            </a:r>
            <a:r>
              <a:rPr lang="en-US" b="1" dirty="0"/>
              <a:t> </a:t>
            </a:r>
            <a:r>
              <a:rPr lang="en-US" b="1" dirty="0" smtClean="0"/>
              <a:t> </a:t>
            </a:r>
          </a:p>
          <a:p>
            <a:pPr lvl="0"/>
            <a:r>
              <a:rPr lang="en-US" b="1" dirty="0" smtClean="0"/>
              <a:t>             </a:t>
            </a:r>
          </a:p>
          <a:p>
            <a:pPr lvl="0"/>
            <a:r>
              <a:rPr lang="en-US" sz="1400" b="1" dirty="0" smtClean="0">
                <a:solidFill>
                  <a:prstClr val="black"/>
                </a:solidFill>
                <a:latin typeface="Times New Roman" pitchFamily="18" charset="0"/>
                <a:cs typeface="Times New Roman" pitchFamily="18" charset="0"/>
              </a:rPr>
              <a:t>               For </a:t>
            </a:r>
            <a:r>
              <a:rPr lang="en-US" sz="1400" b="1" dirty="0">
                <a:solidFill>
                  <a:prstClr val="black"/>
                </a:solidFill>
                <a:latin typeface="Times New Roman" pitchFamily="18" charset="0"/>
                <a:cs typeface="Times New Roman" pitchFamily="18" charset="0"/>
              </a:rPr>
              <a:t>more detailed instruction, any question, cases need help please post to the group of session</a:t>
            </a:r>
            <a:r>
              <a:rPr lang="en-US" sz="1400" b="1" dirty="0" smtClean="0">
                <a:solidFill>
                  <a:prstClr val="black"/>
                </a:solidFill>
                <a:latin typeface="Times New Roman" pitchFamily="18" charset="0"/>
                <a:cs typeface="Times New Roman" pitchFamily="18" charset="0"/>
              </a:rPr>
              <a:t>.</a:t>
            </a:r>
            <a:endParaRPr lang="en-US" sz="1400" b="1" dirty="0">
              <a:solidFill>
                <a:prstClr val="black"/>
              </a:solidFill>
              <a:latin typeface="Times New Roman" pitchFamily="18" charset="0"/>
              <a:cs typeface="Times New Roman" pitchFamily="18" charset="0"/>
            </a:endParaRPr>
          </a:p>
        </p:txBody>
      </p:sp>
      <p:sp>
        <p:nvSpPr>
          <p:cNvPr id="10" name="TextBox 9"/>
          <p:cNvSpPr txBox="1"/>
          <p:nvPr/>
        </p:nvSpPr>
        <p:spPr>
          <a:xfrm>
            <a:off x="152401" y="973420"/>
            <a:ext cx="8682506" cy="1200329"/>
          </a:xfrm>
          <a:prstGeom prst="rect">
            <a:avLst/>
          </a:prstGeom>
          <a:noFill/>
        </p:spPr>
        <p:txBody>
          <a:bodyPr wrap="square" rtlCol="0">
            <a:spAutoFit/>
          </a:bodyPr>
          <a:lstStyle/>
          <a:p>
            <a:endParaRPr lang="en-US" sz="2400" dirty="0"/>
          </a:p>
          <a:p>
            <a:endParaRPr lang="en-US" sz="2400" dirty="0" smtClean="0"/>
          </a:p>
          <a:p>
            <a:endParaRPr lang="en-US" sz="2400" b="1" dirty="0">
              <a:solidFill>
                <a:srgbClr val="002060"/>
              </a:solidFill>
            </a:endParaRPr>
          </a:p>
        </p:txBody>
      </p:sp>
      <p:pic>
        <p:nvPicPr>
          <p:cNvPr id="12" name="Picture 1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234545" y="0"/>
            <a:ext cx="759825" cy="742017"/>
          </a:xfrm>
          <a:prstGeom prst="rect">
            <a:avLst/>
          </a:prstGeom>
        </p:spPr>
      </p:pic>
      <p:pic>
        <p:nvPicPr>
          <p:cNvPr id="11"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44887" y="5595237"/>
            <a:ext cx="504423" cy="48359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3" name="Picture 5"/>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25635" y="6244478"/>
            <a:ext cx="542925" cy="4389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4" name="Picture 13" descr="514f98a0-26d4-480c-9be1-44578f612e22.JPG"/>
          <p:cNvPicPr>
            <a:picLocks noChangeAspect="1"/>
          </p:cNvPicPr>
          <p:nvPr/>
        </p:nvPicPr>
        <p:blipFill>
          <a:blip r:embed="rId6" cstate="print"/>
          <a:stretch>
            <a:fillRect/>
          </a:stretch>
        </p:blipFill>
        <p:spPr>
          <a:xfrm>
            <a:off x="4194048" y="0"/>
            <a:ext cx="926592" cy="707136"/>
          </a:xfrm>
          <a:prstGeom prst="rect">
            <a:avLst/>
          </a:prstGeom>
        </p:spPr>
      </p:pic>
      <p:sp>
        <p:nvSpPr>
          <p:cNvPr id="15" name="Rectangle 14"/>
          <p:cNvSpPr/>
          <p:nvPr/>
        </p:nvSpPr>
        <p:spPr>
          <a:xfrm>
            <a:off x="8083296" y="743712"/>
            <a:ext cx="91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LO3</a:t>
            </a:r>
            <a:endParaRPr lang="en-US" dirty="0"/>
          </a:p>
        </p:txBody>
      </p:sp>
      <p:pic>
        <p:nvPicPr>
          <p:cNvPr id="17" name="Picture 16" descr="IMG_4551.JPG"/>
          <p:cNvPicPr>
            <a:picLocks noChangeAspect="1"/>
          </p:cNvPicPr>
          <p:nvPr/>
        </p:nvPicPr>
        <p:blipFill>
          <a:blip r:embed="rId7" cstate="print"/>
          <a:stretch>
            <a:fillRect/>
          </a:stretch>
        </p:blipFill>
        <p:spPr>
          <a:xfrm>
            <a:off x="8095488" y="5547360"/>
            <a:ext cx="1048512" cy="987552"/>
          </a:xfrm>
          <a:prstGeom prst="rect">
            <a:avLst/>
          </a:prstGeom>
        </p:spPr>
      </p:pic>
      <p:pic>
        <p:nvPicPr>
          <p:cNvPr id="18" name="Picture 17" descr="ScreenShot093.bmp"/>
          <p:cNvPicPr>
            <a:picLocks noChangeAspect="1"/>
          </p:cNvPicPr>
          <p:nvPr/>
        </p:nvPicPr>
        <p:blipFill>
          <a:blip r:embed="rId8"/>
          <a:stretch>
            <a:fillRect/>
          </a:stretch>
        </p:blipFill>
        <p:spPr>
          <a:xfrm>
            <a:off x="2381523" y="1667095"/>
            <a:ext cx="4380953" cy="3523810"/>
          </a:xfrm>
          <a:prstGeom prst="rect">
            <a:avLst/>
          </a:prstGeom>
        </p:spPr>
      </p:pic>
    </p:spTree>
    <p:extLst>
      <p:ext uri="{BB962C8B-B14F-4D97-AF65-F5344CB8AC3E}">
        <p14:creationId xmlns:p14="http://schemas.microsoft.com/office/powerpoint/2010/main" xmlns="" val="297764644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1"/>
            <a:ext cx="9144000" cy="704275"/>
          </a:xfrm>
          <a:prstGeom prst="rect">
            <a:avLst/>
          </a:prstGeom>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17" name="Title 16"/>
          <p:cNvSpPr>
            <a:spLocks noGrp="1"/>
          </p:cNvSpPr>
          <p:nvPr>
            <p:ph type="title"/>
          </p:nvPr>
        </p:nvSpPr>
        <p:spPr>
          <a:xfrm>
            <a:off x="628650" y="1645920"/>
            <a:ext cx="7886700" cy="3755136"/>
          </a:xfrm>
        </p:spPr>
        <p:txBody>
          <a:bodyPr>
            <a:normAutofit/>
          </a:bodyPr>
          <a:lstStyle/>
          <a:p>
            <a:r>
              <a:rPr lang="en-US" sz="2000" b="1" dirty="0" smtClean="0">
                <a:latin typeface="Times New Roman" pitchFamily="18" charset="0"/>
                <a:cs typeface="Times New Roman" pitchFamily="18" charset="0"/>
              </a:rPr>
              <a:t>The </a:t>
            </a:r>
            <a:r>
              <a:rPr lang="en-US" sz="2000" b="1" dirty="0" err="1" smtClean="0">
                <a:latin typeface="Times New Roman" pitchFamily="18" charset="0"/>
                <a:cs typeface="Times New Roman" pitchFamily="18" charset="0"/>
              </a:rPr>
              <a:t>detruser</a:t>
            </a:r>
            <a:r>
              <a:rPr lang="en-US" sz="2000" b="1" dirty="0" smtClean="0">
                <a:latin typeface="Times New Roman" pitchFamily="18" charset="0"/>
                <a:cs typeface="Times New Roman" pitchFamily="18" charset="0"/>
              </a:rPr>
              <a:t> pressure low at start of filling only rise slightly with app.50cc</a:t>
            </a:r>
            <a:br>
              <a:rPr lang="en-US" sz="2000" b="1" dirty="0" smtClean="0">
                <a:latin typeface="Times New Roman" pitchFamily="18" charset="0"/>
                <a:cs typeface="Times New Roman" pitchFamily="18" charset="0"/>
              </a:rPr>
            </a:br>
            <a:r>
              <a:rPr lang="en-US" sz="2000" b="1" dirty="0" smtClean="0">
                <a:latin typeface="Times New Roman" pitchFamily="18" charset="0"/>
                <a:cs typeface="Times New Roman" pitchFamily="18" charset="0"/>
              </a:rPr>
              <a:t>the first sensation at 150cc</a:t>
            </a:r>
            <a:br>
              <a:rPr lang="en-US" sz="2000" b="1" dirty="0" smtClean="0">
                <a:latin typeface="Times New Roman" pitchFamily="18" charset="0"/>
                <a:cs typeface="Times New Roman" pitchFamily="18" charset="0"/>
              </a:rPr>
            </a:br>
            <a:r>
              <a:rPr lang="en-US" sz="2000" b="1" dirty="0" smtClean="0">
                <a:latin typeface="Times New Roman" pitchFamily="18" charset="0"/>
                <a:cs typeface="Times New Roman" pitchFamily="18" charset="0"/>
              </a:rPr>
              <a:t>flat study pressure during filling</a:t>
            </a:r>
            <a:br>
              <a:rPr lang="en-US" sz="2000" b="1" dirty="0" smtClean="0">
                <a:latin typeface="Times New Roman" pitchFamily="18" charset="0"/>
                <a:cs typeface="Times New Roman" pitchFamily="18" charset="0"/>
              </a:rPr>
            </a:br>
            <a:r>
              <a:rPr lang="en-US" sz="2000" b="1" dirty="0" smtClean="0">
                <a:latin typeface="Times New Roman" pitchFamily="18" charset="0"/>
                <a:cs typeface="Times New Roman" pitchFamily="18" charset="0"/>
              </a:rPr>
              <a:t>at 400cc there is sudden rise of pressure</a:t>
            </a:r>
            <a:br>
              <a:rPr lang="en-US" sz="2000" b="1" dirty="0" smtClean="0">
                <a:latin typeface="Times New Roman" pitchFamily="18" charset="0"/>
                <a:cs typeface="Times New Roman" pitchFamily="18" charset="0"/>
              </a:rPr>
            </a:br>
            <a:r>
              <a:rPr lang="en-US" sz="2000" b="1" dirty="0" err="1" smtClean="0">
                <a:latin typeface="Times New Roman" pitchFamily="18" charset="0"/>
                <a:cs typeface="Times New Roman" pitchFamily="18" charset="0"/>
              </a:rPr>
              <a:t>micturition</a:t>
            </a:r>
            <a:r>
              <a:rPr lang="en-US" sz="2000" b="1" dirty="0" smtClean="0">
                <a:latin typeface="Times New Roman" pitchFamily="18" charset="0"/>
                <a:cs typeface="Times New Roman" pitchFamily="18" charset="0"/>
              </a:rPr>
              <a:t> reflex develop due to </a:t>
            </a:r>
            <a:r>
              <a:rPr lang="en-US" sz="2000" b="1" dirty="0" err="1" smtClean="0">
                <a:latin typeface="Times New Roman" pitchFamily="18" charset="0"/>
                <a:cs typeface="Times New Roman" pitchFamily="18" charset="0"/>
              </a:rPr>
              <a:t>streaching</a:t>
            </a:r>
            <a:r>
              <a:rPr lang="en-US" sz="2000" b="1" dirty="0" smtClean="0">
                <a:latin typeface="Times New Roman" pitchFamily="18" charset="0"/>
                <a:cs typeface="Times New Roman" pitchFamily="18" charset="0"/>
              </a:rPr>
              <a:t> of the bladder wall but it is inhibited </a:t>
            </a:r>
            <a:br>
              <a:rPr lang="en-US" sz="2000" b="1" dirty="0" smtClean="0">
                <a:latin typeface="Times New Roman" pitchFamily="18" charset="0"/>
                <a:cs typeface="Times New Roman" pitchFamily="18" charset="0"/>
              </a:rPr>
            </a:br>
            <a:r>
              <a:rPr lang="en-US" sz="2000" b="1" dirty="0" smtClean="0">
                <a:latin typeface="Times New Roman" pitchFamily="18" charset="0"/>
                <a:cs typeface="Times New Roman" pitchFamily="18" charset="0"/>
              </a:rPr>
              <a:t>the </a:t>
            </a:r>
            <a:r>
              <a:rPr lang="en-US" sz="2000" b="1" dirty="0" err="1" smtClean="0">
                <a:latin typeface="Times New Roman" pitchFamily="18" charset="0"/>
                <a:cs typeface="Times New Roman" pitchFamily="18" charset="0"/>
              </a:rPr>
              <a:t>dtruser</a:t>
            </a:r>
            <a:r>
              <a:rPr lang="en-US" sz="2000" b="1" dirty="0" smtClean="0">
                <a:latin typeface="Times New Roman" pitchFamily="18" charset="0"/>
                <a:cs typeface="Times New Roman" pitchFamily="18" charset="0"/>
              </a:rPr>
              <a:t> contraction which if not inhibited lead to voiding and emptying of the bladder</a:t>
            </a:r>
            <a:br>
              <a:rPr lang="en-US" sz="2000" b="1" dirty="0" smtClean="0">
                <a:latin typeface="Times New Roman" pitchFamily="18" charset="0"/>
                <a:cs typeface="Times New Roman" pitchFamily="18" charset="0"/>
              </a:rPr>
            </a:br>
            <a:r>
              <a:rPr lang="en-US" sz="2000" b="1" dirty="0" smtClean="0">
                <a:latin typeface="Times New Roman" pitchFamily="18" charset="0"/>
                <a:cs typeface="Times New Roman" pitchFamily="18" charset="0"/>
              </a:rPr>
              <a:t>during maturation the sphincter muscle relax </a:t>
            </a:r>
            <a:endParaRPr lang="en-US" sz="2000" b="1" dirty="0">
              <a:latin typeface="Times New Roman" pitchFamily="18" charset="0"/>
              <a:cs typeface="Times New Roman" pitchFamily="18" charset="0"/>
            </a:endParaRPr>
          </a:p>
        </p:txBody>
      </p:sp>
      <p:sp>
        <p:nvSpPr>
          <p:cNvPr id="5" name="Subtitle 4"/>
          <p:cNvSpPr>
            <a:spLocks noGrp="1"/>
          </p:cNvSpPr>
          <p:nvPr>
            <p:ph type="subTitle" idx="4294967295"/>
          </p:nvPr>
        </p:nvSpPr>
        <p:spPr>
          <a:xfrm>
            <a:off x="5257800" y="0"/>
            <a:ext cx="3886200" cy="704850"/>
          </a:xfrm>
        </p:spPr>
        <p:txBody>
          <a:bodyPr>
            <a:noAutofit/>
          </a:bodyPr>
          <a:lstStyle/>
          <a:p>
            <a:pPr algn="ctr"/>
            <a:r>
              <a:rPr lang="en-US" sz="1400" dirty="0" smtClean="0">
                <a:solidFill>
                  <a:srgbClr val="002060"/>
                </a:solidFill>
                <a:latin typeface="Berlin Sans FB Demi" panose="020E0802020502020306" pitchFamily="34" charset="0"/>
              </a:rPr>
              <a:t>Ministry of higher Education                                     and Scientific Researches</a:t>
            </a:r>
            <a:endParaRPr lang="en-US" sz="1400" dirty="0">
              <a:solidFill>
                <a:srgbClr val="002060"/>
              </a:solidFill>
              <a:latin typeface="Berlin Sans FB Demi" panose="020E0802020502020306" pitchFamily="34" charset="0"/>
            </a:endParaRPr>
          </a:p>
        </p:txBody>
      </p:sp>
      <p:sp>
        <p:nvSpPr>
          <p:cNvPr id="6" name="Subtitle 4"/>
          <p:cNvSpPr txBox="1">
            <a:spLocks/>
          </p:cNvSpPr>
          <p:nvPr/>
        </p:nvSpPr>
        <p:spPr>
          <a:xfrm>
            <a:off x="152400" y="0"/>
            <a:ext cx="3886200" cy="648856"/>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2400" kern="1200" cap="all" spc="200" baseline="0">
                <a:solidFill>
                  <a:schemeClr val="tx2"/>
                </a:solidFill>
                <a:latin typeface="+mj-lt"/>
                <a:ea typeface="+mn-ea"/>
                <a:cs typeface="+mn-cs"/>
              </a:defRPr>
            </a:lvl1pPr>
            <a:lvl2pPr marL="4572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9pPr>
          </a:lstStyle>
          <a:p>
            <a:pPr algn="ctr">
              <a:lnSpc>
                <a:spcPct val="100000"/>
              </a:lnSpc>
            </a:pPr>
            <a:r>
              <a:rPr lang="en-US" sz="1400" dirty="0">
                <a:solidFill>
                  <a:srgbClr val="002060"/>
                </a:solidFill>
                <a:latin typeface="Berlin Sans FB Demi" panose="020E0802020502020306" pitchFamily="34" charset="0"/>
              </a:rPr>
              <a:t>University of </a:t>
            </a:r>
            <a:r>
              <a:rPr lang="en-US" sz="1400" dirty="0" smtClean="0">
                <a:solidFill>
                  <a:srgbClr val="002060"/>
                </a:solidFill>
                <a:latin typeface="Berlin Sans FB Demi" panose="020E0802020502020306" pitchFamily="34" charset="0"/>
              </a:rPr>
              <a:t>Basrah                Al-</a:t>
            </a:r>
            <a:r>
              <a:rPr lang="en-US" sz="1400" dirty="0" err="1" smtClean="0">
                <a:solidFill>
                  <a:srgbClr val="002060"/>
                </a:solidFill>
                <a:latin typeface="Berlin Sans FB Demi" panose="020E0802020502020306" pitchFamily="34" charset="0"/>
              </a:rPr>
              <a:t>zahraa</a:t>
            </a:r>
            <a:r>
              <a:rPr lang="en-US" sz="1400" dirty="0" smtClean="0">
                <a:solidFill>
                  <a:srgbClr val="002060"/>
                </a:solidFill>
                <a:latin typeface="Berlin Sans FB Demi" panose="020E0802020502020306" pitchFamily="34" charset="0"/>
              </a:rPr>
              <a:t> medical </a:t>
            </a:r>
            <a:r>
              <a:rPr lang="en-US" sz="1400" dirty="0">
                <a:solidFill>
                  <a:srgbClr val="002060"/>
                </a:solidFill>
                <a:latin typeface="Berlin Sans FB Demi" panose="020E0802020502020306" pitchFamily="34" charset="0"/>
              </a:rPr>
              <a:t>college</a:t>
            </a:r>
          </a:p>
        </p:txBody>
      </p:sp>
      <p:sp>
        <p:nvSpPr>
          <p:cNvPr id="9" name="Rectangle 8"/>
          <p:cNvSpPr/>
          <p:nvPr/>
        </p:nvSpPr>
        <p:spPr>
          <a:xfrm>
            <a:off x="0" y="5550794"/>
            <a:ext cx="9144000" cy="1133342"/>
          </a:xfrm>
          <a:prstGeom prst="rect">
            <a:avLst/>
          </a:prstGeom>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ln>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r>
              <a:rPr lang="en-US" b="1" dirty="0" smtClean="0"/>
              <a:t>            </a:t>
            </a:r>
            <a:endParaRPr lang="en-US" dirty="0"/>
          </a:p>
          <a:p>
            <a:r>
              <a:rPr lang="en-US" b="1" dirty="0" smtClean="0"/>
              <a:t>           </a:t>
            </a:r>
            <a:r>
              <a:rPr lang="en-US" b="1" dirty="0"/>
              <a:t> </a:t>
            </a:r>
            <a:r>
              <a:rPr lang="en-US" b="1" dirty="0" smtClean="0"/>
              <a:t> </a:t>
            </a:r>
          </a:p>
          <a:p>
            <a:pPr lvl="0"/>
            <a:r>
              <a:rPr lang="en-US" b="1" dirty="0" smtClean="0"/>
              <a:t>             </a:t>
            </a:r>
          </a:p>
          <a:p>
            <a:pPr lvl="0"/>
            <a:r>
              <a:rPr lang="en-US" sz="1400" b="1" dirty="0" smtClean="0">
                <a:solidFill>
                  <a:prstClr val="black"/>
                </a:solidFill>
                <a:latin typeface="Times New Roman" pitchFamily="18" charset="0"/>
                <a:cs typeface="Times New Roman" pitchFamily="18" charset="0"/>
              </a:rPr>
              <a:t>               For </a:t>
            </a:r>
            <a:r>
              <a:rPr lang="en-US" sz="1400" b="1" dirty="0">
                <a:solidFill>
                  <a:prstClr val="black"/>
                </a:solidFill>
                <a:latin typeface="Times New Roman" pitchFamily="18" charset="0"/>
                <a:cs typeface="Times New Roman" pitchFamily="18" charset="0"/>
              </a:rPr>
              <a:t>more detailed instruction, any question, cases need help please post to the group of session</a:t>
            </a:r>
            <a:r>
              <a:rPr lang="en-US" sz="1400" b="1" dirty="0" smtClean="0">
                <a:solidFill>
                  <a:prstClr val="black"/>
                </a:solidFill>
                <a:latin typeface="Times New Roman" pitchFamily="18" charset="0"/>
                <a:cs typeface="Times New Roman" pitchFamily="18" charset="0"/>
              </a:rPr>
              <a:t>.</a:t>
            </a:r>
            <a:endParaRPr lang="en-US" sz="1400" b="1" dirty="0">
              <a:solidFill>
                <a:prstClr val="black"/>
              </a:solidFill>
              <a:latin typeface="Times New Roman" pitchFamily="18" charset="0"/>
              <a:cs typeface="Times New Roman" pitchFamily="18" charset="0"/>
            </a:endParaRPr>
          </a:p>
        </p:txBody>
      </p:sp>
      <p:sp>
        <p:nvSpPr>
          <p:cNvPr id="10" name="TextBox 9"/>
          <p:cNvSpPr txBox="1"/>
          <p:nvPr/>
        </p:nvSpPr>
        <p:spPr>
          <a:xfrm>
            <a:off x="0" y="1022188"/>
            <a:ext cx="8682506" cy="1200329"/>
          </a:xfrm>
          <a:prstGeom prst="rect">
            <a:avLst/>
          </a:prstGeom>
          <a:noFill/>
        </p:spPr>
        <p:txBody>
          <a:bodyPr wrap="square" rtlCol="0">
            <a:spAutoFit/>
          </a:bodyPr>
          <a:lstStyle/>
          <a:p>
            <a:endParaRPr lang="en-US" sz="2400" dirty="0"/>
          </a:p>
          <a:p>
            <a:endParaRPr lang="en-US" sz="2400" dirty="0" smtClean="0"/>
          </a:p>
          <a:p>
            <a:endParaRPr lang="en-US" sz="2400" b="1" dirty="0">
              <a:solidFill>
                <a:srgbClr val="002060"/>
              </a:solidFill>
            </a:endParaRPr>
          </a:p>
        </p:txBody>
      </p:sp>
      <p:pic>
        <p:nvPicPr>
          <p:cNvPr id="12" name="Picture 1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234545" y="0"/>
            <a:ext cx="759825" cy="742017"/>
          </a:xfrm>
          <a:prstGeom prst="rect">
            <a:avLst/>
          </a:prstGeom>
        </p:spPr>
      </p:pic>
      <p:pic>
        <p:nvPicPr>
          <p:cNvPr id="11"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44887" y="5595237"/>
            <a:ext cx="504423" cy="48359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3" name="Picture 5"/>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25635" y="6244478"/>
            <a:ext cx="542925" cy="4389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4" name="Picture 13" descr="514f98a0-26d4-480c-9be1-44578f612e22.JPG"/>
          <p:cNvPicPr>
            <a:picLocks noChangeAspect="1"/>
          </p:cNvPicPr>
          <p:nvPr/>
        </p:nvPicPr>
        <p:blipFill>
          <a:blip r:embed="rId6" cstate="print"/>
          <a:stretch>
            <a:fillRect/>
          </a:stretch>
        </p:blipFill>
        <p:spPr>
          <a:xfrm>
            <a:off x="4230624" y="0"/>
            <a:ext cx="926592" cy="707136"/>
          </a:xfrm>
          <a:prstGeom prst="rect">
            <a:avLst/>
          </a:prstGeom>
        </p:spPr>
      </p:pic>
      <p:sp>
        <p:nvSpPr>
          <p:cNvPr id="16" name="Rectangle 15"/>
          <p:cNvSpPr/>
          <p:nvPr/>
        </p:nvSpPr>
        <p:spPr>
          <a:xfrm>
            <a:off x="7754112" y="731520"/>
            <a:ext cx="91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LO3</a:t>
            </a:r>
            <a:endParaRPr lang="en-US" dirty="0"/>
          </a:p>
        </p:txBody>
      </p:sp>
      <p:pic>
        <p:nvPicPr>
          <p:cNvPr id="15" name="Picture 14" descr="IMG_4551.JPG"/>
          <p:cNvPicPr>
            <a:picLocks noChangeAspect="1"/>
          </p:cNvPicPr>
          <p:nvPr/>
        </p:nvPicPr>
        <p:blipFill>
          <a:blip r:embed="rId7" cstate="print"/>
          <a:stretch>
            <a:fillRect/>
          </a:stretch>
        </p:blipFill>
        <p:spPr>
          <a:xfrm>
            <a:off x="8095488" y="5547360"/>
            <a:ext cx="1048512" cy="987552"/>
          </a:xfrm>
          <a:prstGeom prst="rect">
            <a:avLst/>
          </a:prstGeom>
        </p:spPr>
      </p:pic>
    </p:spTree>
    <p:extLst>
      <p:ext uri="{BB962C8B-B14F-4D97-AF65-F5344CB8AC3E}">
        <p14:creationId xmlns:p14="http://schemas.microsoft.com/office/powerpoint/2010/main" xmlns="" val="297764644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1"/>
            <a:ext cx="9144000" cy="704275"/>
          </a:xfrm>
          <a:prstGeom prst="rect">
            <a:avLst/>
          </a:prstGeom>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15" name="Title 14"/>
          <p:cNvSpPr>
            <a:spLocks noGrp="1"/>
          </p:cNvSpPr>
          <p:nvPr>
            <p:ph type="title"/>
          </p:nvPr>
        </p:nvSpPr>
        <p:spPr>
          <a:xfrm>
            <a:off x="628650" y="1645920"/>
            <a:ext cx="7796022" cy="3645408"/>
          </a:xfrm>
        </p:spPr>
        <p:txBody>
          <a:bodyPr>
            <a:normAutofit fontScale="90000"/>
          </a:bodyPr>
          <a:lstStyle/>
          <a:p>
            <a:r>
              <a:rPr lang="en-US" sz="2000" b="1" dirty="0" smtClean="0"/>
              <a:t>The </a:t>
            </a:r>
            <a:r>
              <a:rPr lang="en-US" sz="2000" b="1" dirty="0" err="1" smtClean="0"/>
              <a:t>micturition</a:t>
            </a:r>
            <a:r>
              <a:rPr lang="en-US" sz="2000" b="1" dirty="0" smtClean="0"/>
              <a:t> </a:t>
            </a:r>
            <a:r>
              <a:rPr lang="en-US" sz="2000" b="1" dirty="0" smtClean="0"/>
              <a:t>reflex has its afferent nerve through the pelvic nerve and the parasympathetic nerve also through the pelvic nerve both integrated at the sacral portion of the spinal cord.</a:t>
            </a:r>
            <a:br>
              <a:rPr lang="en-US" sz="2000" b="1" dirty="0" smtClean="0"/>
            </a:br>
            <a:r>
              <a:rPr lang="en-US" sz="2000" b="1" dirty="0" smtClean="0"/>
              <a:t>The reflex is an autonomic spinal cord reflex that is controlled by either facilitative or inhibitory impulses from the upper center in the brain</a:t>
            </a:r>
            <a:br>
              <a:rPr lang="en-US" sz="2000" b="1" dirty="0" smtClean="0"/>
            </a:br>
            <a:r>
              <a:rPr lang="en-US" sz="2000" b="1" dirty="0" smtClean="0"/>
              <a:t>areas in the brain stem </a:t>
            </a:r>
            <a:r>
              <a:rPr lang="en-US" sz="2000" b="1" dirty="0" err="1" smtClean="0"/>
              <a:t>maily</a:t>
            </a:r>
            <a:r>
              <a:rPr lang="en-US" sz="2000" b="1" dirty="0" smtClean="0"/>
              <a:t> </a:t>
            </a:r>
            <a:r>
              <a:rPr lang="en-US" sz="2000" b="1" dirty="0" err="1" smtClean="0"/>
              <a:t>pons</a:t>
            </a:r>
            <a:r>
              <a:rPr lang="en-US" sz="2000" b="1" dirty="0" smtClean="0"/>
              <a:t> have inhibitory and </a:t>
            </a:r>
            <a:r>
              <a:rPr lang="en-US" sz="2000" b="1" dirty="0" err="1" smtClean="0"/>
              <a:t>faciltiatoy</a:t>
            </a:r>
            <a:r>
              <a:rPr lang="en-US" sz="2000" b="1" dirty="0" smtClean="0"/>
              <a:t> function</a:t>
            </a:r>
            <a:br>
              <a:rPr lang="en-US" sz="2000" b="1" dirty="0" smtClean="0"/>
            </a:br>
            <a:r>
              <a:rPr lang="en-US" sz="2000" b="1" dirty="0" smtClean="0"/>
              <a:t>areas in the </a:t>
            </a:r>
            <a:r>
              <a:rPr lang="en-US" sz="2000" b="1" dirty="0" err="1" smtClean="0"/>
              <a:t>cerbral</a:t>
            </a:r>
            <a:r>
              <a:rPr lang="en-US" sz="2000" b="1" dirty="0" smtClean="0"/>
              <a:t> cortex have also both inhibitory as well as excitatory function</a:t>
            </a:r>
            <a:br>
              <a:rPr lang="en-US" sz="2000" b="1" dirty="0" smtClean="0"/>
            </a:br>
            <a:r>
              <a:rPr lang="en-US" sz="2000" b="1" dirty="0" smtClean="0"/>
              <a:t>in general the brain can </a:t>
            </a:r>
            <a:br>
              <a:rPr lang="en-US" sz="2000" b="1" dirty="0" smtClean="0"/>
            </a:br>
            <a:r>
              <a:rPr lang="en-US" sz="2000" b="1" dirty="0" smtClean="0"/>
              <a:t>1- inhibit the reflex --- </a:t>
            </a:r>
            <a:r>
              <a:rPr lang="en-US" sz="2000" b="1" dirty="0" err="1" smtClean="0"/>
              <a:t>untile</a:t>
            </a:r>
            <a:r>
              <a:rPr lang="en-US" sz="2000" b="1" dirty="0" smtClean="0"/>
              <a:t> urination is desired</a:t>
            </a:r>
            <a:br>
              <a:rPr lang="en-US" sz="2000" b="1" dirty="0" smtClean="0"/>
            </a:br>
            <a:r>
              <a:rPr lang="en-US" sz="2000" b="1" dirty="0" smtClean="0"/>
              <a:t>2-prevent urination ----voluntary contraction of the external sphincter</a:t>
            </a:r>
            <a:br>
              <a:rPr lang="en-US" sz="2000" b="1" dirty="0" smtClean="0"/>
            </a:br>
            <a:r>
              <a:rPr lang="en-US" sz="2000" b="1" dirty="0" smtClean="0"/>
              <a:t>3-facilitate </a:t>
            </a:r>
            <a:r>
              <a:rPr lang="en-US" sz="2000" b="1" dirty="0" err="1" smtClean="0"/>
              <a:t>micturition</a:t>
            </a:r>
            <a:r>
              <a:rPr lang="en-US" sz="2000" b="1" dirty="0" smtClean="0"/>
              <a:t>----facilitate reflex and relax sphincter</a:t>
            </a:r>
            <a:endParaRPr lang="en-US" sz="2000" b="1" dirty="0"/>
          </a:p>
        </p:txBody>
      </p:sp>
      <p:sp>
        <p:nvSpPr>
          <p:cNvPr id="5" name="Subtitle 4"/>
          <p:cNvSpPr>
            <a:spLocks noGrp="1"/>
          </p:cNvSpPr>
          <p:nvPr>
            <p:ph type="subTitle" idx="4294967295"/>
          </p:nvPr>
        </p:nvSpPr>
        <p:spPr>
          <a:xfrm>
            <a:off x="5257800" y="0"/>
            <a:ext cx="3886200" cy="704850"/>
          </a:xfrm>
        </p:spPr>
        <p:txBody>
          <a:bodyPr>
            <a:noAutofit/>
          </a:bodyPr>
          <a:lstStyle/>
          <a:p>
            <a:pPr algn="ctr"/>
            <a:r>
              <a:rPr lang="en-US" sz="1400" dirty="0" smtClean="0">
                <a:solidFill>
                  <a:srgbClr val="002060"/>
                </a:solidFill>
                <a:latin typeface="Berlin Sans FB Demi" panose="020E0802020502020306" pitchFamily="34" charset="0"/>
              </a:rPr>
              <a:t>Ministry of higher Education                                     and Scientific Researches</a:t>
            </a:r>
            <a:endParaRPr lang="en-US" sz="1400" dirty="0">
              <a:solidFill>
                <a:srgbClr val="002060"/>
              </a:solidFill>
              <a:latin typeface="Berlin Sans FB Demi" panose="020E0802020502020306" pitchFamily="34" charset="0"/>
            </a:endParaRPr>
          </a:p>
        </p:txBody>
      </p:sp>
      <p:sp>
        <p:nvSpPr>
          <p:cNvPr id="6" name="Subtitle 4"/>
          <p:cNvSpPr txBox="1">
            <a:spLocks/>
          </p:cNvSpPr>
          <p:nvPr/>
        </p:nvSpPr>
        <p:spPr>
          <a:xfrm>
            <a:off x="152400" y="0"/>
            <a:ext cx="3886200" cy="648856"/>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2400" kern="1200" cap="all" spc="200" baseline="0">
                <a:solidFill>
                  <a:schemeClr val="tx2"/>
                </a:solidFill>
                <a:latin typeface="+mj-lt"/>
                <a:ea typeface="+mn-ea"/>
                <a:cs typeface="+mn-cs"/>
              </a:defRPr>
            </a:lvl1pPr>
            <a:lvl2pPr marL="4572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9pPr>
          </a:lstStyle>
          <a:p>
            <a:pPr algn="ctr">
              <a:lnSpc>
                <a:spcPct val="100000"/>
              </a:lnSpc>
            </a:pPr>
            <a:r>
              <a:rPr lang="en-US" sz="1400" dirty="0">
                <a:solidFill>
                  <a:srgbClr val="002060"/>
                </a:solidFill>
                <a:latin typeface="Berlin Sans FB Demi" panose="020E0802020502020306" pitchFamily="34" charset="0"/>
              </a:rPr>
              <a:t>University of </a:t>
            </a:r>
            <a:r>
              <a:rPr lang="en-US" sz="1400" dirty="0" smtClean="0">
                <a:solidFill>
                  <a:srgbClr val="002060"/>
                </a:solidFill>
                <a:latin typeface="Berlin Sans FB Demi" panose="020E0802020502020306" pitchFamily="34" charset="0"/>
              </a:rPr>
              <a:t>Basrah                Al-</a:t>
            </a:r>
            <a:r>
              <a:rPr lang="en-US" sz="1400" dirty="0" err="1" smtClean="0">
                <a:solidFill>
                  <a:srgbClr val="002060"/>
                </a:solidFill>
                <a:latin typeface="Berlin Sans FB Demi" panose="020E0802020502020306" pitchFamily="34" charset="0"/>
              </a:rPr>
              <a:t>zahraa</a:t>
            </a:r>
            <a:r>
              <a:rPr lang="en-US" sz="1400" dirty="0" smtClean="0">
                <a:solidFill>
                  <a:srgbClr val="002060"/>
                </a:solidFill>
                <a:latin typeface="Berlin Sans FB Demi" panose="020E0802020502020306" pitchFamily="34" charset="0"/>
              </a:rPr>
              <a:t> medical </a:t>
            </a:r>
            <a:r>
              <a:rPr lang="en-US" sz="1400" dirty="0">
                <a:solidFill>
                  <a:srgbClr val="002060"/>
                </a:solidFill>
                <a:latin typeface="Berlin Sans FB Demi" panose="020E0802020502020306" pitchFamily="34" charset="0"/>
              </a:rPr>
              <a:t>college</a:t>
            </a:r>
          </a:p>
        </p:txBody>
      </p:sp>
      <p:sp>
        <p:nvSpPr>
          <p:cNvPr id="9" name="Rectangle 8"/>
          <p:cNvSpPr/>
          <p:nvPr/>
        </p:nvSpPr>
        <p:spPr>
          <a:xfrm>
            <a:off x="0" y="5550794"/>
            <a:ext cx="9144000" cy="1133342"/>
          </a:xfrm>
          <a:prstGeom prst="rect">
            <a:avLst/>
          </a:prstGeom>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ln>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r>
              <a:rPr lang="en-US" b="1" dirty="0" smtClean="0"/>
              <a:t>            </a:t>
            </a:r>
            <a:endParaRPr lang="en-US" dirty="0"/>
          </a:p>
          <a:p>
            <a:r>
              <a:rPr lang="en-US" b="1" dirty="0" smtClean="0"/>
              <a:t>           </a:t>
            </a:r>
            <a:r>
              <a:rPr lang="en-US" b="1" dirty="0"/>
              <a:t> </a:t>
            </a:r>
            <a:r>
              <a:rPr lang="en-US" b="1" dirty="0" smtClean="0"/>
              <a:t> </a:t>
            </a:r>
          </a:p>
          <a:p>
            <a:pPr lvl="0"/>
            <a:r>
              <a:rPr lang="en-US" b="1" dirty="0" smtClean="0"/>
              <a:t>             </a:t>
            </a:r>
          </a:p>
          <a:p>
            <a:pPr lvl="0"/>
            <a:r>
              <a:rPr lang="en-US" sz="1400" b="1" dirty="0" smtClean="0">
                <a:solidFill>
                  <a:prstClr val="black"/>
                </a:solidFill>
                <a:latin typeface="Times New Roman" pitchFamily="18" charset="0"/>
                <a:cs typeface="Times New Roman" pitchFamily="18" charset="0"/>
              </a:rPr>
              <a:t>               For </a:t>
            </a:r>
            <a:r>
              <a:rPr lang="en-US" sz="1400" b="1" dirty="0">
                <a:solidFill>
                  <a:prstClr val="black"/>
                </a:solidFill>
                <a:latin typeface="Times New Roman" pitchFamily="18" charset="0"/>
                <a:cs typeface="Times New Roman" pitchFamily="18" charset="0"/>
              </a:rPr>
              <a:t>more detailed instruction, any question, cases need help please post to the group of session</a:t>
            </a:r>
            <a:r>
              <a:rPr lang="en-US" sz="1400" b="1" dirty="0" smtClean="0">
                <a:solidFill>
                  <a:prstClr val="black"/>
                </a:solidFill>
                <a:latin typeface="Times New Roman" pitchFamily="18" charset="0"/>
                <a:cs typeface="Times New Roman" pitchFamily="18" charset="0"/>
              </a:rPr>
              <a:t>.</a:t>
            </a:r>
            <a:endParaRPr lang="en-US" sz="1400" b="1" dirty="0">
              <a:solidFill>
                <a:prstClr val="black"/>
              </a:solidFill>
              <a:latin typeface="Times New Roman" pitchFamily="18" charset="0"/>
              <a:cs typeface="Times New Roman" pitchFamily="18" charset="0"/>
            </a:endParaRPr>
          </a:p>
        </p:txBody>
      </p:sp>
      <p:sp>
        <p:nvSpPr>
          <p:cNvPr id="10" name="TextBox 9"/>
          <p:cNvSpPr txBox="1"/>
          <p:nvPr/>
        </p:nvSpPr>
        <p:spPr>
          <a:xfrm>
            <a:off x="152401" y="973420"/>
            <a:ext cx="8682506" cy="1200329"/>
          </a:xfrm>
          <a:prstGeom prst="rect">
            <a:avLst/>
          </a:prstGeom>
          <a:noFill/>
        </p:spPr>
        <p:txBody>
          <a:bodyPr wrap="square" rtlCol="0">
            <a:spAutoFit/>
          </a:bodyPr>
          <a:lstStyle/>
          <a:p>
            <a:endParaRPr lang="en-US" sz="2400" dirty="0"/>
          </a:p>
          <a:p>
            <a:endParaRPr lang="en-US" sz="2400" dirty="0" smtClean="0"/>
          </a:p>
          <a:p>
            <a:endParaRPr lang="en-US" sz="2400" b="1" dirty="0">
              <a:solidFill>
                <a:srgbClr val="002060"/>
              </a:solidFill>
            </a:endParaRPr>
          </a:p>
        </p:txBody>
      </p:sp>
      <p:pic>
        <p:nvPicPr>
          <p:cNvPr id="12" name="Picture 1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234545" y="0"/>
            <a:ext cx="759825" cy="742017"/>
          </a:xfrm>
          <a:prstGeom prst="rect">
            <a:avLst/>
          </a:prstGeom>
        </p:spPr>
      </p:pic>
      <p:pic>
        <p:nvPicPr>
          <p:cNvPr id="11"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44887" y="5595237"/>
            <a:ext cx="504423" cy="48359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3" name="Picture 5"/>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25635" y="6244478"/>
            <a:ext cx="542925" cy="4389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4" name="Picture 13" descr="514f98a0-26d4-480c-9be1-44578f612e22.JPG"/>
          <p:cNvPicPr>
            <a:picLocks noChangeAspect="1"/>
          </p:cNvPicPr>
          <p:nvPr/>
        </p:nvPicPr>
        <p:blipFill>
          <a:blip r:embed="rId6" cstate="print"/>
          <a:stretch>
            <a:fillRect/>
          </a:stretch>
        </p:blipFill>
        <p:spPr>
          <a:xfrm>
            <a:off x="4230624" y="0"/>
            <a:ext cx="926592" cy="707136"/>
          </a:xfrm>
          <a:prstGeom prst="rect">
            <a:avLst/>
          </a:prstGeom>
        </p:spPr>
      </p:pic>
      <p:sp>
        <p:nvSpPr>
          <p:cNvPr id="16" name="Rectangle 15"/>
          <p:cNvSpPr/>
          <p:nvPr/>
        </p:nvSpPr>
        <p:spPr>
          <a:xfrm>
            <a:off x="7754112" y="731520"/>
            <a:ext cx="91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LO3</a:t>
            </a:r>
            <a:endParaRPr lang="en-US" dirty="0"/>
          </a:p>
        </p:txBody>
      </p:sp>
      <p:pic>
        <p:nvPicPr>
          <p:cNvPr id="17" name="Picture 16" descr="IMG_4551.JPG"/>
          <p:cNvPicPr>
            <a:picLocks noChangeAspect="1"/>
          </p:cNvPicPr>
          <p:nvPr/>
        </p:nvPicPr>
        <p:blipFill>
          <a:blip r:embed="rId7" cstate="print"/>
          <a:stretch>
            <a:fillRect/>
          </a:stretch>
        </p:blipFill>
        <p:spPr>
          <a:xfrm>
            <a:off x="8095488" y="5547360"/>
            <a:ext cx="1048512" cy="987552"/>
          </a:xfrm>
          <a:prstGeom prst="rect">
            <a:avLst/>
          </a:prstGeom>
        </p:spPr>
      </p:pic>
    </p:spTree>
    <p:extLst>
      <p:ext uri="{BB962C8B-B14F-4D97-AF65-F5344CB8AC3E}">
        <p14:creationId xmlns:p14="http://schemas.microsoft.com/office/powerpoint/2010/main" xmlns="" val="297764644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1"/>
            <a:ext cx="9144000" cy="704275"/>
          </a:xfrm>
          <a:prstGeom prst="rect">
            <a:avLst/>
          </a:prstGeom>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17" name="Title 16"/>
          <p:cNvSpPr>
            <a:spLocks noGrp="1"/>
          </p:cNvSpPr>
          <p:nvPr>
            <p:ph type="title"/>
          </p:nvPr>
        </p:nvSpPr>
        <p:spPr>
          <a:xfrm>
            <a:off x="628650" y="1633728"/>
            <a:ext cx="7886700" cy="3852672"/>
          </a:xfrm>
        </p:spPr>
        <p:txBody>
          <a:bodyPr>
            <a:normAutofit/>
          </a:bodyPr>
          <a:lstStyle/>
          <a:p>
            <a:r>
              <a:rPr lang="en-US" sz="2000" b="1" dirty="0" smtClean="0">
                <a:latin typeface="Times New Roman" pitchFamily="18" charset="0"/>
                <a:cs typeface="Times New Roman" pitchFamily="18" charset="0"/>
              </a:rPr>
              <a:t>Urination</a:t>
            </a:r>
            <a:br>
              <a:rPr lang="en-US" sz="2000" b="1" dirty="0" smtClean="0">
                <a:latin typeface="Times New Roman" pitchFamily="18" charset="0"/>
                <a:cs typeface="Times New Roman" pitchFamily="18" charset="0"/>
              </a:rPr>
            </a:br>
            <a:r>
              <a:rPr lang="en-US" sz="2000" b="1" dirty="0" smtClean="0">
                <a:latin typeface="Times New Roman" pitchFamily="18" charset="0"/>
                <a:cs typeface="Times New Roman" pitchFamily="18" charset="0"/>
              </a:rPr>
              <a:t>in voluntary urination the following occur:</a:t>
            </a:r>
            <a:br>
              <a:rPr lang="en-US" sz="2000" b="1" dirty="0" smtClean="0">
                <a:latin typeface="Times New Roman" pitchFamily="18" charset="0"/>
                <a:cs typeface="Times New Roman" pitchFamily="18" charset="0"/>
              </a:rPr>
            </a:br>
            <a:r>
              <a:rPr lang="en-US" sz="2000" b="1" dirty="0" smtClean="0">
                <a:latin typeface="Times New Roman" pitchFamily="18" charset="0"/>
                <a:cs typeface="Times New Roman" pitchFamily="18" charset="0"/>
              </a:rPr>
              <a:t>1-abdominal muscle contraction</a:t>
            </a:r>
            <a:br>
              <a:rPr lang="en-US" sz="2000" b="1" dirty="0" smtClean="0">
                <a:latin typeface="Times New Roman" pitchFamily="18" charset="0"/>
                <a:cs typeface="Times New Roman" pitchFamily="18" charset="0"/>
              </a:rPr>
            </a:br>
            <a:r>
              <a:rPr lang="en-US" sz="2000" b="1" dirty="0" smtClean="0">
                <a:latin typeface="Times New Roman" pitchFamily="18" charset="0"/>
                <a:cs typeface="Times New Roman" pitchFamily="18" charset="0"/>
              </a:rPr>
              <a:t>2-as a result the </a:t>
            </a:r>
            <a:r>
              <a:rPr lang="en-US" sz="2000" b="1" dirty="0" err="1" smtClean="0">
                <a:latin typeface="Times New Roman" pitchFamily="18" charset="0"/>
                <a:cs typeface="Times New Roman" pitchFamily="18" charset="0"/>
              </a:rPr>
              <a:t>intrabdominal</a:t>
            </a:r>
            <a:r>
              <a:rPr lang="en-US" sz="2000" b="1" dirty="0" smtClean="0">
                <a:latin typeface="Times New Roman" pitchFamily="18" charset="0"/>
                <a:cs typeface="Times New Roman" pitchFamily="18" charset="0"/>
              </a:rPr>
              <a:t> pressure increase leading to increase bladder pressure</a:t>
            </a:r>
            <a:br>
              <a:rPr lang="en-US" sz="2000" b="1" dirty="0" smtClean="0">
                <a:latin typeface="Times New Roman" pitchFamily="18" charset="0"/>
                <a:cs typeface="Times New Roman" pitchFamily="18" charset="0"/>
              </a:rPr>
            </a:br>
            <a:r>
              <a:rPr lang="en-US" sz="2000" b="1" dirty="0" smtClean="0">
                <a:latin typeface="Times New Roman" pitchFamily="18" charset="0"/>
                <a:cs typeface="Times New Roman" pitchFamily="18" charset="0"/>
              </a:rPr>
              <a:t>3-as a result more urine inter the bladder neck and posterior urethra</a:t>
            </a:r>
            <a:br>
              <a:rPr lang="en-US" sz="2000" b="1" dirty="0" smtClean="0">
                <a:latin typeface="Times New Roman" pitchFamily="18" charset="0"/>
                <a:cs typeface="Times New Roman" pitchFamily="18" charset="0"/>
              </a:rPr>
            </a:br>
            <a:r>
              <a:rPr lang="en-US" sz="2000" b="1" dirty="0" smtClean="0">
                <a:latin typeface="Times New Roman" pitchFamily="18" charset="0"/>
                <a:cs typeface="Times New Roman" pitchFamily="18" charset="0"/>
              </a:rPr>
              <a:t>4-this will stretch the receptors leading to initiation of </a:t>
            </a:r>
            <a:r>
              <a:rPr lang="en-US" sz="2000" b="1" dirty="0" err="1" smtClean="0">
                <a:latin typeface="Times New Roman" pitchFamily="18" charset="0"/>
                <a:cs typeface="Times New Roman" pitchFamily="18" charset="0"/>
              </a:rPr>
              <a:t>micturition</a:t>
            </a:r>
            <a:r>
              <a:rPr lang="en-US" sz="2000" b="1" dirty="0" smtClean="0">
                <a:latin typeface="Times New Roman" pitchFamily="18" charset="0"/>
                <a:cs typeface="Times New Roman" pitchFamily="18" charset="0"/>
              </a:rPr>
              <a:t> reflex</a:t>
            </a:r>
            <a:br>
              <a:rPr lang="en-US" sz="2000" b="1" dirty="0" smtClean="0">
                <a:latin typeface="Times New Roman" pitchFamily="18" charset="0"/>
                <a:cs typeface="Times New Roman" pitchFamily="18" charset="0"/>
              </a:rPr>
            </a:br>
            <a:r>
              <a:rPr lang="en-US" sz="2000" b="1" dirty="0" smtClean="0">
                <a:latin typeface="Times New Roman" pitchFamily="18" charset="0"/>
                <a:cs typeface="Times New Roman" pitchFamily="18" charset="0"/>
              </a:rPr>
              <a:t>5- inhibition of the contraction of the external sphincter</a:t>
            </a:r>
            <a:br>
              <a:rPr lang="en-US" sz="2000" b="1" dirty="0" smtClean="0">
                <a:latin typeface="Times New Roman" pitchFamily="18" charset="0"/>
                <a:cs typeface="Times New Roman" pitchFamily="18" charset="0"/>
              </a:rPr>
            </a:br>
            <a:r>
              <a:rPr lang="en-US" sz="2000" b="1" dirty="0" smtClean="0">
                <a:latin typeface="Times New Roman" pitchFamily="18" charset="0"/>
                <a:cs typeface="Times New Roman" pitchFamily="18" charset="0"/>
              </a:rPr>
              <a:t>6- emptying of the bladder </a:t>
            </a:r>
            <a:endParaRPr lang="en-US" sz="2000" b="1" dirty="0">
              <a:latin typeface="Times New Roman" pitchFamily="18" charset="0"/>
              <a:cs typeface="Times New Roman" pitchFamily="18" charset="0"/>
            </a:endParaRPr>
          </a:p>
        </p:txBody>
      </p:sp>
      <p:sp>
        <p:nvSpPr>
          <p:cNvPr id="5" name="Subtitle 4"/>
          <p:cNvSpPr>
            <a:spLocks noGrp="1"/>
          </p:cNvSpPr>
          <p:nvPr>
            <p:ph type="subTitle" idx="4294967295"/>
          </p:nvPr>
        </p:nvSpPr>
        <p:spPr>
          <a:xfrm>
            <a:off x="5257800" y="0"/>
            <a:ext cx="3886200" cy="704850"/>
          </a:xfrm>
        </p:spPr>
        <p:txBody>
          <a:bodyPr>
            <a:noAutofit/>
          </a:bodyPr>
          <a:lstStyle/>
          <a:p>
            <a:pPr algn="ctr"/>
            <a:r>
              <a:rPr lang="en-US" sz="1400" dirty="0" smtClean="0">
                <a:solidFill>
                  <a:srgbClr val="002060"/>
                </a:solidFill>
                <a:latin typeface="Berlin Sans FB Demi" panose="020E0802020502020306" pitchFamily="34" charset="0"/>
              </a:rPr>
              <a:t>Ministry of higher Education                                     and Scientific Researches</a:t>
            </a:r>
            <a:endParaRPr lang="en-US" sz="1400" dirty="0">
              <a:solidFill>
                <a:srgbClr val="002060"/>
              </a:solidFill>
              <a:latin typeface="Berlin Sans FB Demi" panose="020E0802020502020306" pitchFamily="34" charset="0"/>
            </a:endParaRPr>
          </a:p>
        </p:txBody>
      </p:sp>
      <p:sp>
        <p:nvSpPr>
          <p:cNvPr id="6" name="Subtitle 4"/>
          <p:cNvSpPr txBox="1">
            <a:spLocks/>
          </p:cNvSpPr>
          <p:nvPr/>
        </p:nvSpPr>
        <p:spPr>
          <a:xfrm>
            <a:off x="152400" y="0"/>
            <a:ext cx="3886200" cy="648856"/>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2400" kern="1200" cap="all" spc="200" baseline="0">
                <a:solidFill>
                  <a:schemeClr val="tx2"/>
                </a:solidFill>
                <a:latin typeface="+mj-lt"/>
                <a:ea typeface="+mn-ea"/>
                <a:cs typeface="+mn-cs"/>
              </a:defRPr>
            </a:lvl1pPr>
            <a:lvl2pPr marL="4572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9pPr>
          </a:lstStyle>
          <a:p>
            <a:pPr algn="ctr">
              <a:lnSpc>
                <a:spcPct val="100000"/>
              </a:lnSpc>
            </a:pPr>
            <a:r>
              <a:rPr lang="en-US" sz="1400" dirty="0">
                <a:solidFill>
                  <a:srgbClr val="002060"/>
                </a:solidFill>
                <a:latin typeface="Berlin Sans FB Demi" panose="020E0802020502020306" pitchFamily="34" charset="0"/>
              </a:rPr>
              <a:t>University of </a:t>
            </a:r>
            <a:r>
              <a:rPr lang="en-US" sz="1400" dirty="0" smtClean="0">
                <a:solidFill>
                  <a:srgbClr val="002060"/>
                </a:solidFill>
                <a:latin typeface="Berlin Sans FB Demi" panose="020E0802020502020306" pitchFamily="34" charset="0"/>
              </a:rPr>
              <a:t>Basrah                Al-</a:t>
            </a:r>
            <a:r>
              <a:rPr lang="en-US" sz="1400" dirty="0" err="1" smtClean="0">
                <a:solidFill>
                  <a:srgbClr val="002060"/>
                </a:solidFill>
                <a:latin typeface="Berlin Sans FB Demi" panose="020E0802020502020306" pitchFamily="34" charset="0"/>
              </a:rPr>
              <a:t>zahraa</a:t>
            </a:r>
            <a:r>
              <a:rPr lang="en-US" sz="1400" dirty="0" smtClean="0">
                <a:solidFill>
                  <a:srgbClr val="002060"/>
                </a:solidFill>
                <a:latin typeface="Berlin Sans FB Demi" panose="020E0802020502020306" pitchFamily="34" charset="0"/>
              </a:rPr>
              <a:t> medical </a:t>
            </a:r>
            <a:r>
              <a:rPr lang="en-US" sz="1400" dirty="0">
                <a:solidFill>
                  <a:srgbClr val="002060"/>
                </a:solidFill>
                <a:latin typeface="Berlin Sans FB Demi" panose="020E0802020502020306" pitchFamily="34" charset="0"/>
              </a:rPr>
              <a:t>college</a:t>
            </a:r>
          </a:p>
        </p:txBody>
      </p:sp>
      <p:sp>
        <p:nvSpPr>
          <p:cNvPr id="9" name="Rectangle 8"/>
          <p:cNvSpPr/>
          <p:nvPr/>
        </p:nvSpPr>
        <p:spPr>
          <a:xfrm>
            <a:off x="0" y="5550794"/>
            <a:ext cx="9144000" cy="1133342"/>
          </a:xfrm>
          <a:prstGeom prst="rect">
            <a:avLst/>
          </a:prstGeom>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ln>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r>
              <a:rPr lang="en-US" b="1" dirty="0" smtClean="0"/>
              <a:t>            </a:t>
            </a:r>
            <a:endParaRPr lang="en-US" dirty="0"/>
          </a:p>
          <a:p>
            <a:r>
              <a:rPr lang="en-US" b="1" dirty="0" smtClean="0"/>
              <a:t>           </a:t>
            </a:r>
            <a:r>
              <a:rPr lang="en-US" b="1" dirty="0"/>
              <a:t> </a:t>
            </a:r>
            <a:r>
              <a:rPr lang="en-US" b="1" dirty="0" smtClean="0"/>
              <a:t> </a:t>
            </a:r>
          </a:p>
          <a:p>
            <a:pPr lvl="0"/>
            <a:r>
              <a:rPr lang="en-US" b="1" dirty="0" smtClean="0"/>
              <a:t>             </a:t>
            </a:r>
          </a:p>
          <a:p>
            <a:pPr lvl="0"/>
            <a:r>
              <a:rPr lang="en-US" sz="1400" b="1" dirty="0" smtClean="0">
                <a:solidFill>
                  <a:prstClr val="black"/>
                </a:solidFill>
                <a:latin typeface="Times New Roman" pitchFamily="18" charset="0"/>
                <a:cs typeface="Times New Roman" pitchFamily="18" charset="0"/>
              </a:rPr>
              <a:t>               For </a:t>
            </a:r>
            <a:r>
              <a:rPr lang="en-US" sz="1400" b="1" dirty="0">
                <a:solidFill>
                  <a:prstClr val="black"/>
                </a:solidFill>
                <a:latin typeface="Times New Roman" pitchFamily="18" charset="0"/>
                <a:cs typeface="Times New Roman" pitchFamily="18" charset="0"/>
              </a:rPr>
              <a:t>more detailed instruction, any question, cases need help please post to the group of session</a:t>
            </a:r>
            <a:r>
              <a:rPr lang="en-US" sz="1400" b="1" dirty="0" smtClean="0">
                <a:solidFill>
                  <a:prstClr val="black"/>
                </a:solidFill>
                <a:latin typeface="Times New Roman" pitchFamily="18" charset="0"/>
                <a:cs typeface="Times New Roman" pitchFamily="18" charset="0"/>
              </a:rPr>
              <a:t>.</a:t>
            </a:r>
            <a:endParaRPr lang="en-US" sz="1400" b="1" dirty="0">
              <a:solidFill>
                <a:prstClr val="black"/>
              </a:solidFill>
              <a:latin typeface="Times New Roman" pitchFamily="18" charset="0"/>
              <a:cs typeface="Times New Roman" pitchFamily="18" charset="0"/>
            </a:endParaRPr>
          </a:p>
        </p:txBody>
      </p:sp>
      <p:sp>
        <p:nvSpPr>
          <p:cNvPr id="10" name="TextBox 9"/>
          <p:cNvSpPr txBox="1"/>
          <p:nvPr/>
        </p:nvSpPr>
        <p:spPr>
          <a:xfrm>
            <a:off x="152401" y="973420"/>
            <a:ext cx="8682506" cy="1200329"/>
          </a:xfrm>
          <a:prstGeom prst="rect">
            <a:avLst/>
          </a:prstGeom>
          <a:noFill/>
        </p:spPr>
        <p:txBody>
          <a:bodyPr wrap="square" rtlCol="0">
            <a:spAutoFit/>
          </a:bodyPr>
          <a:lstStyle/>
          <a:p>
            <a:endParaRPr lang="en-US" sz="2400" dirty="0"/>
          </a:p>
          <a:p>
            <a:endParaRPr lang="en-US" sz="2400" dirty="0" smtClean="0"/>
          </a:p>
          <a:p>
            <a:endParaRPr lang="en-US" sz="2400" b="1" dirty="0">
              <a:solidFill>
                <a:srgbClr val="002060"/>
              </a:solidFill>
            </a:endParaRPr>
          </a:p>
        </p:txBody>
      </p:sp>
      <p:pic>
        <p:nvPicPr>
          <p:cNvPr id="12" name="Picture 1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234545" y="0"/>
            <a:ext cx="759825" cy="742017"/>
          </a:xfrm>
          <a:prstGeom prst="rect">
            <a:avLst/>
          </a:prstGeom>
        </p:spPr>
      </p:pic>
      <p:pic>
        <p:nvPicPr>
          <p:cNvPr id="11"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44887" y="5595237"/>
            <a:ext cx="504423" cy="48359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3" name="Picture 5"/>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25635" y="6244478"/>
            <a:ext cx="542925" cy="4389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4" name="Picture 13" descr="514f98a0-26d4-480c-9be1-44578f612e22.JPG"/>
          <p:cNvPicPr>
            <a:picLocks noChangeAspect="1"/>
          </p:cNvPicPr>
          <p:nvPr/>
        </p:nvPicPr>
        <p:blipFill>
          <a:blip r:embed="rId6" cstate="print"/>
          <a:stretch>
            <a:fillRect/>
          </a:stretch>
        </p:blipFill>
        <p:spPr>
          <a:xfrm>
            <a:off x="4230624" y="0"/>
            <a:ext cx="926592" cy="707136"/>
          </a:xfrm>
          <a:prstGeom prst="rect">
            <a:avLst/>
          </a:prstGeom>
        </p:spPr>
      </p:pic>
      <p:sp>
        <p:nvSpPr>
          <p:cNvPr id="16" name="Rectangle 15"/>
          <p:cNvSpPr/>
          <p:nvPr/>
        </p:nvSpPr>
        <p:spPr>
          <a:xfrm>
            <a:off x="7754112" y="731520"/>
            <a:ext cx="91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LO3</a:t>
            </a:r>
            <a:endParaRPr lang="en-US" dirty="0"/>
          </a:p>
        </p:txBody>
      </p:sp>
      <p:pic>
        <p:nvPicPr>
          <p:cNvPr id="15" name="Picture 14" descr="IMG_4551.JPG"/>
          <p:cNvPicPr>
            <a:picLocks noChangeAspect="1"/>
          </p:cNvPicPr>
          <p:nvPr/>
        </p:nvPicPr>
        <p:blipFill>
          <a:blip r:embed="rId7" cstate="print"/>
          <a:stretch>
            <a:fillRect/>
          </a:stretch>
        </p:blipFill>
        <p:spPr>
          <a:xfrm>
            <a:off x="8095488" y="5547360"/>
            <a:ext cx="1048512" cy="987552"/>
          </a:xfrm>
          <a:prstGeom prst="rect">
            <a:avLst/>
          </a:prstGeom>
        </p:spPr>
      </p:pic>
    </p:spTree>
    <p:extLst>
      <p:ext uri="{BB962C8B-B14F-4D97-AF65-F5344CB8AC3E}">
        <p14:creationId xmlns:p14="http://schemas.microsoft.com/office/powerpoint/2010/main" xmlns="" val="297764644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1"/>
            <a:ext cx="9144000" cy="704275"/>
          </a:xfrm>
          <a:prstGeom prst="rect">
            <a:avLst/>
          </a:prstGeom>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15" name="Title 14"/>
          <p:cNvSpPr>
            <a:spLocks noGrp="1"/>
          </p:cNvSpPr>
          <p:nvPr>
            <p:ph type="title"/>
          </p:nvPr>
        </p:nvSpPr>
        <p:spPr>
          <a:xfrm>
            <a:off x="628650" y="792480"/>
            <a:ext cx="7844790" cy="4511040"/>
          </a:xfrm>
        </p:spPr>
        <p:txBody>
          <a:bodyPr>
            <a:normAutofit/>
          </a:bodyPr>
          <a:lstStyle/>
          <a:p>
            <a:r>
              <a:rPr lang="en-US" sz="2000" b="1" dirty="0" smtClean="0">
                <a:latin typeface="Times New Roman" pitchFamily="18" charset="0"/>
                <a:cs typeface="Times New Roman" pitchFamily="18" charset="0"/>
              </a:rPr>
              <a:t>Abnormalities can affect one or more of the above described neuronal pathways:</a:t>
            </a:r>
            <a:br>
              <a:rPr lang="en-US" sz="2000" b="1" dirty="0" smtClean="0">
                <a:latin typeface="Times New Roman" pitchFamily="18" charset="0"/>
                <a:cs typeface="Times New Roman" pitchFamily="18" charset="0"/>
              </a:rPr>
            </a:br>
            <a:r>
              <a:rPr lang="en-US" sz="2000" b="1" dirty="0" smtClean="0">
                <a:latin typeface="Times New Roman" pitchFamily="18" charset="0"/>
                <a:cs typeface="Times New Roman" pitchFamily="18" charset="0"/>
              </a:rPr>
              <a:t>1-afferent nerve only affected –</a:t>
            </a:r>
            <a:r>
              <a:rPr lang="en-US" sz="2000" b="1" dirty="0" err="1" smtClean="0">
                <a:latin typeface="Times New Roman" pitchFamily="18" charset="0"/>
                <a:cs typeface="Times New Roman" pitchFamily="18" charset="0"/>
              </a:rPr>
              <a:t>atonic</a:t>
            </a:r>
            <a:r>
              <a:rPr lang="en-US" sz="2000" b="1" dirty="0" smtClean="0">
                <a:latin typeface="Times New Roman" pitchFamily="18" charset="0"/>
                <a:cs typeface="Times New Roman" pitchFamily="18" charset="0"/>
              </a:rPr>
              <a:t> bladder –from crushed sacral spinal cord ,dorsal root </a:t>
            </a:r>
            <a:r>
              <a:rPr lang="en-US" sz="2000" b="1" dirty="0" err="1" smtClean="0">
                <a:latin typeface="Times New Roman" pitchFamily="18" charset="0"/>
                <a:cs typeface="Times New Roman" pitchFamily="18" charset="0"/>
              </a:rPr>
              <a:t>damage,syphlis</a:t>
            </a:r>
            <a:r>
              <a:rPr lang="en-US" sz="2000" b="1" dirty="0" smtClean="0">
                <a:latin typeface="Times New Roman" pitchFamily="18" charset="0"/>
                <a:cs typeface="Times New Roman" pitchFamily="18" charset="0"/>
              </a:rPr>
              <a:t> and </a:t>
            </a:r>
            <a:r>
              <a:rPr lang="en-US" sz="2000" b="1" dirty="0" err="1" smtClean="0">
                <a:latin typeface="Times New Roman" pitchFamily="18" charset="0"/>
                <a:cs typeface="Times New Roman" pitchFamily="18" charset="0"/>
              </a:rPr>
              <a:t>tabes</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dorsalis</a:t>
            </a:r>
            <a:r>
              <a:rPr lang="en-US" sz="2000" b="1" dirty="0" smtClean="0">
                <a:latin typeface="Times New Roman" pitchFamily="18" charset="0"/>
                <a:cs typeface="Times New Roman" pitchFamily="18" charset="0"/>
              </a:rPr>
              <a:t/>
            </a:r>
            <a:br>
              <a:rPr lang="en-US" sz="2000" b="1" dirty="0" smtClean="0">
                <a:latin typeface="Times New Roman" pitchFamily="18" charset="0"/>
                <a:cs typeface="Times New Roman" pitchFamily="18" charset="0"/>
              </a:rPr>
            </a:br>
            <a:r>
              <a:rPr lang="en-US" sz="2000" b="1" dirty="0" smtClean="0">
                <a:latin typeface="Times New Roman" pitchFamily="18" charset="0"/>
                <a:cs typeface="Times New Roman" pitchFamily="18" charset="0"/>
              </a:rPr>
              <a:t>2-both afferent and efferent</a:t>
            </a:r>
            <a:br>
              <a:rPr lang="en-US" sz="2000" b="1" dirty="0" smtClean="0">
                <a:latin typeface="Times New Roman" pitchFamily="18" charset="0"/>
                <a:cs typeface="Times New Roman" pitchFamily="18" charset="0"/>
              </a:rPr>
            </a:br>
            <a:r>
              <a:rPr lang="en-US" sz="2000" b="1" dirty="0" smtClean="0">
                <a:latin typeface="Times New Roman" pitchFamily="18" charset="0"/>
                <a:cs typeface="Times New Roman" pitchFamily="18" charset="0"/>
              </a:rPr>
              <a:t>3-spinal cord lesion above the sacral region the patient develop </a:t>
            </a:r>
            <a:r>
              <a:rPr lang="en-US" sz="2000" b="1" dirty="0" err="1" smtClean="0">
                <a:latin typeface="Times New Roman" pitchFamily="18" charset="0"/>
                <a:cs typeface="Times New Roman" pitchFamily="18" charset="0"/>
              </a:rPr>
              <a:t>atonicity</a:t>
            </a:r>
            <a:r>
              <a:rPr lang="en-US" sz="2000" b="1" dirty="0" smtClean="0">
                <a:latin typeface="Times New Roman" pitchFamily="18" charset="0"/>
                <a:cs typeface="Times New Roman" pitchFamily="18" charset="0"/>
              </a:rPr>
              <a:t> at the initial spinal shock state then followed by hyperactivity or uncontrolled </a:t>
            </a:r>
            <a:r>
              <a:rPr lang="en-US" sz="2000" b="1" dirty="0" err="1" smtClean="0">
                <a:latin typeface="Times New Roman" pitchFamily="18" charset="0"/>
                <a:cs typeface="Times New Roman" pitchFamily="18" charset="0"/>
              </a:rPr>
              <a:t>conttactions</a:t>
            </a:r>
            <a:r>
              <a:rPr lang="en-US" sz="2000" b="1" dirty="0" smtClean="0">
                <a:latin typeface="Times New Roman" pitchFamily="18" charset="0"/>
                <a:cs typeface="Times New Roman" pitchFamily="18" charset="0"/>
              </a:rPr>
              <a:t> </a:t>
            </a:r>
            <a:endParaRPr lang="en-US" sz="2000" b="1" dirty="0">
              <a:latin typeface="Times New Roman" pitchFamily="18" charset="0"/>
              <a:cs typeface="Times New Roman" pitchFamily="18" charset="0"/>
            </a:endParaRPr>
          </a:p>
        </p:txBody>
      </p:sp>
      <p:sp>
        <p:nvSpPr>
          <p:cNvPr id="5" name="Subtitle 4"/>
          <p:cNvSpPr>
            <a:spLocks noGrp="1"/>
          </p:cNvSpPr>
          <p:nvPr>
            <p:ph type="subTitle" idx="4294967295"/>
          </p:nvPr>
        </p:nvSpPr>
        <p:spPr>
          <a:xfrm>
            <a:off x="5257800" y="0"/>
            <a:ext cx="3886200" cy="704850"/>
          </a:xfrm>
        </p:spPr>
        <p:txBody>
          <a:bodyPr>
            <a:noAutofit/>
          </a:bodyPr>
          <a:lstStyle/>
          <a:p>
            <a:pPr algn="ctr"/>
            <a:r>
              <a:rPr lang="en-US" sz="1400" dirty="0" smtClean="0">
                <a:solidFill>
                  <a:srgbClr val="002060"/>
                </a:solidFill>
                <a:latin typeface="Berlin Sans FB Demi" panose="020E0802020502020306" pitchFamily="34" charset="0"/>
              </a:rPr>
              <a:t>Ministry of higher Education                                     and Scientific Researches</a:t>
            </a:r>
            <a:endParaRPr lang="en-US" sz="1400" dirty="0">
              <a:solidFill>
                <a:srgbClr val="002060"/>
              </a:solidFill>
              <a:latin typeface="Berlin Sans FB Demi" panose="020E0802020502020306" pitchFamily="34" charset="0"/>
            </a:endParaRPr>
          </a:p>
        </p:txBody>
      </p:sp>
      <p:sp>
        <p:nvSpPr>
          <p:cNvPr id="6" name="Subtitle 4"/>
          <p:cNvSpPr txBox="1">
            <a:spLocks/>
          </p:cNvSpPr>
          <p:nvPr/>
        </p:nvSpPr>
        <p:spPr>
          <a:xfrm>
            <a:off x="152400" y="0"/>
            <a:ext cx="3886200" cy="648856"/>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2400" kern="1200" cap="all" spc="200" baseline="0">
                <a:solidFill>
                  <a:schemeClr val="tx2"/>
                </a:solidFill>
                <a:latin typeface="+mj-lt"/>
                <a:ea typeface="+mn-ea"/>
                <a:cs typeface="+mn-cs"/>
              </a:defRPr>
            </a:lvl1pPr>
            <a:lvl2pPr marL="4572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9pPr>
          </a:lstStyle>
          <a:p>
            <a:pPr algn="ctr">
              <a:lnSpc>
                <a:spcPct val="100000"/>
              </a:lnSpc>
            </a:pPr>
            <a:r>
              <a:rPr lang="en-US" sz="1400" dirty="0">
                <a:solidFill>
                  <a:srgbClr val="002060"/>
                </a:solidFill>
                <a:latin typeface="Berlin Sans FB Demi" panose="020E0802020502020306" pitchFamily="34" charset="0"/>
              </a:rPr>
              <a:t>University of </a:t>
            </a:r>
            <a:r>
              <a:rPr lang="en-US" sz="1400" dirty="0" smtClean="0">
                <a:solidFill>
                  <a:srgbClr val="002060"/>
                </a:solidFill>
                <a:latin typeface="Berlin Sans FB Demi" panose="020E0802020502020306" pitchFamily="34" charset="0"/>
              </a:rPr>
              <a:t>Basrah                Al-</a:t>
            </a:r>
            <a:r>
              <a:rPr lang="en-US" sz="1400" dirty="0" err="1" smtClean="0">
                <a:solidFill>
                  <a:srgbClr val="002060"/>
                </a:solidFill>
                <a:latin typeface="Berlin Sans FB Demi" panose="020E0802020502020306" pitchFamily="34" charset="0"/>
              </a:rPr>
              <a:t>zahraa</a:t>
            </a:r>
            <a:r>
              <a:rPr lang="en-US" sz="1400" dirty="0" smtClean="0">
                <a:solidFill>
                  <a:srgbClr val="002060"/>
                </a:solidFill>
                <a:latin typeface="Berlin Sans FB Demi" panose="020E0802020502020306" pitchFamily="34" charset="0"/>
              </a:rPr>
              <a:t> medical </a:t>
            </a:r>
            <a:r>
              <a:rPr lang="en-US" sz="1400" dirty="0">
                <a:solidFill>
                  <a:srgbClr val="002060"/>
                </a:solidFill>
                <a:latin typeface="Berlin Sans FB Demi" panose="020E0802020502020306" pitchFamily="34" charset="0"/>
              </a:rPr>
              <a:t>college</a:t>
            </a:r>
          </a:p>
        </p:txBody>
      </p:sp>
      <p:sp>
        <p:nvSpPr>
          <p:cNvPr id="9" name="Rectangle 8"/>
          <p:cNvSpPr/>
          <p:nvPr/>
        </p:nvSpPr>
        <p:spPr>
          <a:xfrm>
            <a:off x="0" y="5550794"/>
            <a:ext cx="9144000" cy="1133342"/>
          </a:xfrm>
          <a:prstGeom prst="rect">
            <a:avLst/>
          </a:prstGeom>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ln>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r>
              <a:rPr lang="en-US" b="1" dirty="0" smtClean="0"/>
              <a:t>            </a:t>
            </a:r>
            <a:endParaRPr lang="en-US" dirty="0"/>
          </a:p>
          <a:p>
            <a:r>
              <a:rPr lang="en-US" b="1" dirty="0" smtClean="0"/>
              <a:t>           </a:t>
            </a:r>
            <a:r>
              <a:rPr lang="en-US" b="1" dirty="0"/>
              <a:t> </a:t>
            </a:r>
            <a:r>
              <a:rPr lang="en-US" b="1" dirty="0" smtClean="0"/>
              <a:t> </a:t>
            </a:r>
          </a:p>
          <a:p>
            <a:pPr lvl="0"/>
            <a:r>
              <a:rPr lang="en-US" b="1" dirty="0" smtClean="0"/>
              <a:t>             </a:t>
            </a:r>
          </a:p>
          <a:p>
            <a:pPr lvl="0"/>
            <a:r>
              <a:rPr lang="en-US" sz="1400" b="1" dirty="0" smtClean="0">
                <a:solidFill>
                  <a:prstClr val="black"/>
                </a:solidFill>
                <a:latin typeface="Times New Roman" pitchFamily="18" charset="0"/>
                <a:cs typeface="Times New Roman" pitchFamily="18" charset="0"/>
              </a:rPr>
              <a:t>               For </a:t>
            </a:r>
            <a:r>
              <a:rPr lang="en-US" sz="1400" b="1" dirty="0">
                <a:solidFill>
                  <a:prstClr val="black"/>
                </a:solidFill>
                <a:latin typeface="Times New Roman" pitchFamily="18" charset="0"/>
                <a:cs typeface="Times New Roman" pitchFamily="18" charset="0"/>
              </a:rPr>
              <a:t>more detailed instruction, any question, cases need help please post to the group of session</a:t>
            </a:r>
            <a:r>
              <a:rPr lang="en-US" sz="1400" b="1" dirty="0" smtClean="0">
                <a:solidFill>
                  <a:prstClr val="black"/>
                </a:solidFill>
                <a:latin typeface="Times New Roman" pitchFamily="18" charset="0"/>
                <a:cs typeface="Times New Roman" pitchFamily="18" charset="0"/>
              </a:rPr>
              <a:t>.</a:t>
            </a:r>
            <a:endParaRPr lang="en-US" sz="1400" b="1" dirty="0">
              <a:solidFill>
                <a:prstClr val="black"/>
              </a:solidFill>
              <a:latin typeface="Times New Roman" pitchFamily="18" charset="0"/>
              <a:cs typeface="Times New Roman" pitchFamily="18" charset="0"/>
            </a:endParaRPr>
          </a:p>
        </p:txBody>
      </p:sp>
      <p:sp>
        <p:nvSpPr>
          <p:cNvPr id="10" name="TextBox 9"/>
          <p:cNvSpPr txBox="1"/>
          <p:nvPr/>
        </p:nvSpPr>
        <p:spPr>
          <a:xfrm>
            <a:off x="152401" y="973420"/>
            <a:ext cx="8682506" cy="1200329"/>
          </a:xfrm>
          <a:prstGeom prst="rect">
            <a:avLst/>
          </a:prstGeom>
          <a:noFill/>
        </p:spPr>
        <p:txBody>
          <a:bodyPr wrap="square" rtlCol="0">
            <a:spAutoFit/>
          </a:bodyPr>
          <a:lstStyle/>
          <a:p>
            <a:endParaRPr lang="en-US" sz="2400" dirty="0"/>
          </a:p>
          <a:p>
            <a:endParaRPr lang="en-US" sz="2400" dirty="0" smtClean="0"/>
          </a:p>
          <a:p>
            <a:endParaRPr lang="en-US" sz="2400" b="1" dirty="0">
              <a:solidFill>
                <a:srgbClr val="002060"/>
              </a:solidFill>
            </a:endParaRPr>
          </a:p>
        </p:txBody>
      </p:sp>
      <p:pic>
        <p:nvPicPr>
          <p:cNvPr id="12" name="Picture 1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234545" y="0"/>
            <a:ext cx="759825" cy="742017"/>
          </a:xfrm>
          <a:prstGeom prst="rect">
            <a:avLst/>
          </a:prstGeom>
        </p:spPr>
      </p:pic>
      <p:pic>
        <p:nvPicPr>
          <p:cNvPr id="11"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44887" y="5595237"/>
            <a:ext cx="504423" cy="48359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3" name="Picture 5"/>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25635" y="6244478"/>
            <a:ext cx="542925" cy="4389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4" name="Picture 13" descr="514f98a0-26d4-480c-9be1-44578f612e22.JPG"/>
          <p:cNvPicPr>
            <a:picLocks noChangeAspect="1"/>
          </p:cNvPicPr>
          <p:nvPr/>
        </p:nvPicPr>
        <p:blipFill>
          <a:blip r:embed="rId6" cstate="print"/>
          <a:stretch>
            <a:fillRect/>
          </a:stretch>
        </p:blipFill>
        <p:spPr>
          <a:xfrm>
            <a:off x="4230624" y="0"/>
            <a:ext cx="926592" cy="707136"/>
          </a:xfrm>
          <a:prstGeom prst="rect">
            <a:avLst/>
          </a:prstGeom>
        </p:spPr>
      </p:pic>
      <p:sp>
        <p:nvSpPr>
          <p:cNvPr id="16" name="Rectangle 15"/>
          <p:cNvSpPr/>
          <p:nvPr/>
        </p:nvSpPr>
        <p:spPr>
          <a:xfrm>
            <a:off x="8071104" y="719328"/>
            <a:ext cx="91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LO2</a:t>
            </a:r>
            <a:endParaRPr lang="en-US" dirty="0"/>
          </a:p>
        </p:txBody>
      </p:sp>
      <p:pic>
        <p:nvPicPr>
          <p:cNvPr id="17" name="Picture 16" descr="IMG_4551.JPG"/>
          <p:cNvPicPr>
            <a:picLocks noChangeAspect="1"/>
          </p:cNvPicPr>
          <p:nvPr/>
        </p:nvPicPr>
        <p:blipFill>
          <a:blip r:embed="rId7" cstate="print"/>
          <a:stretch>
            <a:fillRect/>
          </a:stretch>
        </p:blipFill>
        <p:spPr>
          <a:xfrm>
            <a:off x="8095488" y="5547360"/>
            <a:ext cx="1048512" cy="987552"/>
          </a:xfrm>
          <a:prstGeom prst="rect">
            <a:avLst/>
          </a:prstGeom>
        </p:spPr>
      </p:pic>
    </p:spTree>
    <p:extLst>
      <p:ext uri="{BB962C8B-B14F-4D97-AF65-F5344CB8AC3E}">
        <p14:creationId xmlns:p14="http://schemas.microsoft.com/office/powerpoint/2010/main" xmlns="" val="297764644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1"/>
            <a:ext cx="9144000" cy="704275"/>
          </a:xfrm>
          <a:prstGeom prst="rect">
            <a:avLst/>
          </a:prstGeom>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5" name="Subtitle 4"/>
          <p:cNvSpPr>
            <a:spLocks noGrp="1"/>
          </p:cNvSpPr>
          <p:nvPr>
            <p:ph type="subTitle" idx="1"/>
          </p:nvPr>
        </p:nvSpPr>
        <p:spPr>
          <a:xfrm>
            <a:off x="5105400" y="0"/>
            <a:ext cx="3886200" cy="704275"/>
          </a:xfrm>
        </p:spPr>
        <p:txBody>
          <a:bodyPr>
            <a:noAutofit/>
          </a:bodyPr>
          <a:lstStyle/>
          <a:p>
            <a:pPr algn="ctr"/>
            <a:r>
              <a:rPr lang="en-US" sz="1400" dirty="0" smtClean="0">
                <a:solidFill>
                  <a:srgbClr val="002060"/>
                </a:solidFill>
                <a:latin typeface="Berlin Sans FB Demi" panose="020E0802020502020306" pitchFamily="34" charset="0"/>
              </a:rPr>
              <a:t>Ministry of higher Education                                     and Scientific Researches</a:t>
            </a:r>
            <a:endParaRPr lang="en-US" sz="1400" dirty="0">
              <a:solidFill>
                <a:srgbClr val="002060"/>
              </a:solidFill>
              <a:latin typeface="Berlin Sans FB Demi" panose="020E0802020502020306" pitchFamily="34" charset="0"/>
            </a:endParaRPr>
          </a:p>
        </p:txBody>
      </p:sp>
      <p:sp>
        <p:nvSpPr>
          <p:cNvPr id="6" name="Subtitle 4"/>
          <p:cNvSpPr txBox="1">
            <a:spLocks/>
          </p:cNvSpPr>
          <p:nvPr/>
        </p:nvSpPr>
        <p:spPr>
          <a:xfrm>
            <a:off x="152400" y="0"/>
            <a:ext cx="3886200" cy="648856"/>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2400" kern="1200" cap="all" spc="200" baseline="0">
                <a:solidFill>
                  <a:schemeClr val="tx2"/>
                </a:solidFill>
                <a:latin typeface="+mj-lt"/>
                <a:ea typeface="+mn-ea"/>
                <a:cs typeface="+mn-cs"/>
              </a:defRPr>
            </a:lvl1pPr>
            <a:lvl2pPr marL="4572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9pPr>
          </a:lstStyle>
          <a:p>
            <a:pPr algn="ctr">
              <a:lnSpc>
                <a:spcPct val="100000"/>
              </a:lnSpc>
            </a:pPr>
            <a:r>
              <a:rPr lang="en-US" sz="1400" dirty="0">
                <a:solidFill>
                  <a:srgbClr val="002060"/>
                </a:solidFill>
                <a:latin typeface="Berlin Sans FB Demi" panose="020E0802020502020306" pitchFamily="34" charset="0"/>
              </a:rPr>
              <a:t>University of </a:t>
            </a:r>
            <a:r>
              <a:rPr lang="en-US" sz="1400" dirty="0" smtClean="0">
                <a:solidFill>
                  <a:srgbClr val="002060"/>
                </a:solidFill>
                <a:latin typeface="Berlin Sans FB Demi" panose="020E0802020502020306" pitchFamily="34" charset="0"/>
              </a:rPr>
              <a:t>Basrah                Al-</a:t>
            </a:r>
            <a:r>
              <a:rPr lang="en-US" sz="1400" dirty="0" err="1" smtClean="0">
                <a:solidFill>
                  <a:srgbClr val="002060"/>
                </a:solidFill>
                <a:latin typeface="Berlin Sans FB Demi" panose="020E0802020502020306" pitchFamily="34" charset="0"/>
              </a:rPr>
              <a:t>zahraa</a:t>
            </a:r>
            <a:r>
              <a:rPr lang="en-US" sz="1400" dirty="0" smtClean="0">
                <a:solidFill>
                  <a:srgbClr val="002060"/>
                </a:solidFill>
                <a:latin typeface="Berlin Sans FB Demi" panose="020E0802020502020306" pitchFamily="34" charset="0"/>
              </a:rPr>
              <a:t> medical </a:t>
            </a:r>
            <a:r>
              <a:rPr lang="en-US" sz="1400" dirty="0">
                <a:solidFill>
                  <a:srgbClr val="002060"/>
                </a:solidFill>
                <a:latin typeface="Berlin Sans FB Demi" panose="020E0802020502020306" pitchFamily="34" charset="0"/>
              </a:rPr>
              <a:t>college</a:t>
            </a:r>
          </a:p>
        </p:txBody>
      </p:sp>
      <p:sp>
        <p:nvSpPr>
          <p:cNvPr id="9" name="Rectangle 8"/>
          <p:cNvSpPr/>
          <p:nvPr/>
        </p:nvSpPr>
        <p:spPr>
          <a:xfrm>
            <a:off x="0" y="5550794"/>
            <a:ext cx="9144000" cy="1133342"/>
          </a:xfrm>
          <a:prstGeom prst="rect">
            <a:avLst/>
          </a:prstGeom>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ln>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r>
              <a:rPr lang="en-US" b="1" dirty="0" smtClean="0"/>
              <a:t>            </a:t>
            </a:r>
            <a:endParaRPr lang="en-US" dirty="0"/>
          </a:p>
          <a:p>
            <a:r>
              <a:rPr lang="en-US" b="1" dirty="0" smtClean="0"/>
              <a:t>           </a:t>
            </a:r>
            <a:r>
              <a:rPr lang="en-US" b="1" dirty="0"/>
              <a:t> </a:t>
            </a:r>
            <a:r>
              <a:rPr lang="en-US" b="1" dirty="0" smtClean="0"/>
              <a:t> </a:t>
            </a:r>
          </a:p>
          <a:p>
            <a:pPr lvl="0"/>
            <a:r>
              <a:rPr lang="en-US" b="1" dirty="0" smtClean="0"/>
              <a:t>             </a:t>
            </a:r>
          </a:p>
          <a:p>
            <a:pPr lvl="0"/>
            <a:r>
              <a:rPr lang="en-US" sz="1400" b="1" dirty="0" smtClean="0">
                <a:solidFill>
                  <a:prstClr val="black"/>
                </a:solidFill>
                <a:latin typeface="Times New Roman" pitchFamily="18" charset="0"/>
                <a:cs typeface="Times New Roman" pitchFamily="18" charset="0"/>
              </a:rPr>
              <a:t>               For </a:t>
            </a:r>
            <a:r>
              <a:rPr lang="en-US" sz="1400" b="1" dirty="0">
                <a:solidFill>
                  <a:prstClr val="black"/>
                </a:solidFill>
                <a:latin typeface="Times New Roman" pitchFamily="18" charset="0"/>
                <a:cs typeface="Times New Roman" pitchFamily="18" charset="0"/>
              </a:rPr>
              <a:t>more detailed instruction, any question, cases need help please post to the group of session</a:t>
            </a:r>
            <a:r>
              <a:rPr lang="en-US" sz="1400" b="1" dirty="0" smtClean="0">
                <a:solidFill>
                  <a:prstClr val="black"/>
                </a:solidFill>
                <a:latin typeface="Times New Roman" pitchFamily="18" charset="0"/>
                <a:cs typeface="Times New Roman" pitchFamily="18" charset="0"/>
              </a:rPr>
              <a:t>.</a:t>
            </a:r>
            <a:endParaRPr lang="en-US" sz="1400" b="1" dirty="0">
              <a:solidFill>
                <a:prstClr val="black"/>
              </a:solidFill>
              <a:latin typeface="Times New Roman" pitchFamily="18" charset="0"/>
              <a:cs typeface="Times New Roman" pitchFamily="18" charset="0"/>
            </a:endParaRPr>
          </a:p>
        </p:txBody>
      </p:sp>
      <p:sp>
        <p:nvSpPr>
          <p:cNvPr id="10" name="TextBox 9"/>
          <p:cNvSpPr txBox="1"/>
          <p:nvPr/>
        </p:nvSpPr>
        <p:spPr>
          <a:xfrm>
            <a:off x="152401" y="973420"/>
            <a:ext cx="8682506" cy="1200329"/>
          </a:xfrm>
          <a:prstGeom prst="rect">
            <a:avLst/>
          </a:prstGeom>
          <a:noFill/>
        </p:spPr>
        <p:txBody>
          <a:bodyPr wrap="square" rtlCol="0">
            <a:spAutoFit/>
          </a:bodyPr>
          <a:lstStyle/>
          <a:p>
            <a:endParaRPr lang="en-US" sz="2400" dirty="0"/>
          </a:p>
          <a:p>
            <a:endParaRPr lang="en-US" sz="2400" dirty="0" smtClean="0"/>
          </a:p>
          <a:p>
            <a:endParaRPr lang="en-US" sz="2400" b="1" dirty="0">
              <a:solidFill>
                <a:srgbClr val="002060"/>
              </a:solidFill>
            </a:endParaRPr>
          </a:p>
        </p:txBody>
      </p:sp>
      <p:pic>
        <p:nvPicPr>
          <p:cNvPr id="12" name="Picture 1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234545" y="0"/>
            <a:ext cx="759825" cy="742017"/>
          </a:xfrm>
          <a:prstGeom prst="rect">
            <a:avLst/>
          </a:prstGeom>
        </p:spPr>
      </p:pic>
      <p:pic>
        <p:nvPicPr>
          <p:cNvPr id="11"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44887" y="5595237"/>
            <a:ext cx="504423" cy="48359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3" name="Picture 5"/>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25635" y="6244478"/>
            <a:ext cx="542925" cy="4389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4" name="Picture 13" descr="514f98a0-26d4-480c-9be1-44578f612e22.JPG"/>
          <p:cNvPicPr>
            <a:picLocks noChangeAspect="1"/>
          </p:cNvPicPr>
          <p:nvPr/>
        </p:nvPicPr>
        <p:blipFill>
          <a:blip r:embed="rId6" cstate="print"/>
          <a:stretch>
            <a:fillRect/>
          </a:stretch>
        </p:blipFill>
        <p:spPr>
          <a:xfrm>
            <a:off x="4230624" y="0"/>
            <a:ext cx="926592" cy="707136"/>
          </a:xfrm>
          <a:prstGeom prst="rect">
            <a:avLst/>
          </a:prstGeom>
        </p:spPr>
      </p:pic>
      <p:sp>
        <p:nvSpPr>
          <p:cNvPr id="17" name="Rectangle 16"/>
          <p:cNvSpPr/>
          <p:nvPr/>
        </p:nvSpPr>
        <p:spPr>
          <a:xfrm>
            <a:off x="7754112" y="731520"/>
            <a:ext cx="91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LO2</a:t>
            </a:r>
            <a:endParaRPr lang="en-US" dirty="0"/>
          </a:p>
        </p:txBody>
      </p:sp>
      <p:pic>
        <p:nvPicPr>
          <p:cNvPr id="15" name="Picture 14" descr="IMG_4551.JPG"/>
          <p:cNvPicPr>
            <a:picLocks noChangeAspect="1"/>
          </p:cNvPicPr>
          <p:nvPr/>
        </p:nvPicPr>
        <p:blipFill>
          <a:blip r:embed="rId7" cstate="print"/>
          <a:stretch>
            <a:fillRect/>
          </a:stretch>
        </p:blipFill>
        <p:spPr>
          <a:xfrm>
            <a:off x="8095488" y="5547360"/>
            <a:ext cx="1048512" cy="987552"/>
          </a:xfrm>
          <a:prstGeom prst="rect">
            <a:avLst/>
          </a:prstGeom>
        </p:spPr>
      </p:pic>
    </p:spTree>
    <p:extLst>
      <p:ext uri="{BB962C8B-B14F-4D97-AF65-F5344CB8AC3E}">
        <p14:creationId xmlns:p14="http://schemas.microsoft.com/office/powerpoint/2010/main" xmlns="" val="297764644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1"/>
            <a:ext cx="9144000" cy="704275"/>
          </a:xfrm>
          <a:prstGeom prst="rect">
            <a:avLst/>
          </a:prstGeom>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5" name="Subtitle 4"/>
          <p:cNvSpPr>
            <a:spLocks noGrp="1"/>
          </p:cNvSpPr>
          <p:nvPr>
            <p:ph type="subTitle" idx="1"/>
          </p:nvPr>
        </p:nvSpPr>
        <p:spPr>
          <a:xfrm>
            <a:off x="5105400" y="0"/>
            <a:ext cx="3886200" cy="704275"/>
          </a:xfrm>
        </p:spPr>
        <p:txBody>
          <a:bodyPr>
            <a:noAutofit/>
          </a:bodyPr>
          <a:lstStyle/>
          <a:p>
            <a:pPr algn="ctr"/>
            <a:r>
              <a:rPr lang="en-US" sz="1400" dirty="0" smtClean="0">
                <a:solidFill>
                  <a:srgbClr val="002060"/>
                </a:solidFill>
                <a:latin typeface="Berlin Sans FB Demi" panose="020E0802020502020306" pitchFamily="34" charset="0"/>
              </a:rPr>
              <a:t>Ministry of higher Education                                     and Scientific Researches</a:t>
            </a:r>
            <a:endParaRPr lang="en-US" sz="1400" dirty="0">
              <a:solidFill>
                <a:srgbClr val="002060"/>
              </a:solidFill>
              <a:latin typeface="Berlin Sans FB Demi" panose="020E0802020502020306" pitchFamily="34" charset="0"/>
            </a:endParaRPr>
          </a:p>
        </p:txBody>
      </p:sp>
      <p:sp>
        <p:nvSpPr>
          <p:cNvPr id="6" name="Subtitle 4"/>
          <p:cNvSpPr txBox="1">
            <a:spLocks/>
          </p:cNvSpPr>
          <p:nvPr/>
        </p:nvSpPr>
        <p:spPr>
          <a:xfrm>
            <a:off x="152400" y="0"/>
            <a:ext cx="3886200" cy="648856"/>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2400" kern="1200" cap="all" spc="200" baseline="0">
                <a:solidFill>
                  <a:schemeClr val="tx2"/>
                </a:solidFill>
                <a:latin typeface="+mj-lt"/>
                <a:ea typeface="+mn-ea"/>
                <a:cs typeface="+mn-cs"/>
              </a:defRPr>
            </a:lvl1pPr>
            <a:lvl2pPr marL="4572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9pPr>
          </a:lstStyle>
          <a:p>
            <a:pPr algn="ctr">
              <a:lnSpc>
                <a:spcPct val="100000"/>
              </a:lnSpc>
            </a:pPr>
            <a:r>
              <a:rPr lang="en-US" sz="1400" dirty="0">
                <a:solidFill>
                  <a:srgbClr val="002060"/>
                </a:solidFill>
                <a:latin typeface="Berlin Sans FB Demi" panose="020E0802020502020306" pitchFamily="34" charset="0"/>
              </a:rPr>
              <a:t>University of </a:t>
            </a:r>
            <a:r>
              <a:rPr lang="en-US" sz="1400" dirty="0" smtClean="0">
                <a:solidFill>
                  <a:srgbClr val="002060"/>
                </a:solidFill>
                <a:latin typeface="Berlin Sans FB Demi" panose="020E0802020502020306" pitchFamily="34" charset="0"/>
              </a:rPr>
              <a:t>Basrah                Al-</a:t>
            </a:r>
            <a:r>
              <a:rPr lang="en-US" sz="1400" dirty="0" err="1" smtClean="0">
                <a:solidFill>
                  <a:srgbClr val="002060"/>
                </a:solidFill>
                <a:latin typeface="Berlin Sans FB Demi" panose="020E0802020502020306" pitchFamily="34" charset="0"/>
              </a:rPr>
              <a:t>zahraa</a:t>
            </a:r>
            <a:r>
              <a:rPr lang="en-US" sz="1400" dirty="0" smtClean="0">
                <a:solidFill>
                  <a:srgbClr val="002060"/>
                </a:solidFill>
                <a:latin typeface="Berlin Sans FB Demi" panose="020E0802020502020306" pitchFamily="34" charset="0"/>
              </a:rPr>
              <a:t> medical </a:t>
            </a:r>
            <a:r>
              <a:rPr lang="en-US" sz="1400" dirty="0">
                <a:solidFill>
                  <a:srgbClr val="002060"/>
                </a:solidFill>
                <a:latin typeface="Berlin Sans FB Demi" panose="020E0802020502020306" pitchFamily="34" charset="0"/>
              </a:rPr>
              <a:t>college</a:t>
            </a:r>
          </a:p>
        </p:txBody>
      </p:sp>
      <p:sp>
        <p:nvSpPr>
          <p:cNvPr id="9" name="Rectangle 8"/>
          <p:cNvSpPr/>
          <p:nvPr/>
        </p:nvSpPr>
        <p:spPr>
          <a:xfrm>
            <a:off x="0" y="5550794"/>
            <a:ext cx="9144000" cy="1133342"/>
          </a:xfrm>
          <a:prstGeom prst="rect">
            <a:avLst/>
          </a:prstGeom>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ln>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r>
              <a:rPr lang="en-US" b="1" dirty="0" smtClean="0"/>
              <a:t>            </a:t>
            </a:r>
            <a:endParaRPr lang="en-US" dirty="0"/>
          </a:p>
          <a:p>
            <a:r>
              <a:rPr lang="en-US" b="1" dirty="0" smtClean="0"/>
              <a:t>           </a:t>
            </a:r>
            <a:r>
              <a:rPr lang="en-US" b="1" dirty="0"/>
              <a:t> </a:t>
            </a:r>
            <a:r>
              <a:rPr lang="en-US" b="1" dirty="0" smtClean="0"/>
              <a:t> </a:t>
            </a:r>
          </a:p>
          <a:p>
            <a:pPr lvl="0"/>
            <a:r>
              <a:rPr lang="en-US" b="1" dirty="0" smtClean="0"/>
              <a:t>             </a:t>
            </a:r>
          </a:p>
          <a:p>
            <a:pPr lvl="0"/>
            <a:r>
              <a:rPr lang="en-US" sz="1400" b="1" dirty="0" smtClean="0">
                <a:solidFill>
                  <a:prstClr val="black"/>
                </a:solidFill>
                <a:latin typeface="Times New Roman" pitchFamily="18" charset="0"/>
                <a:cs typeface="Times New Roman" pitchFamily="18" charset="0"/>
              </a:rPr>
              <a:t>               For </a:t>
            </a:r>
            <a:r>
              <a:rPr lang="en-US" sz="1400" b="1" dirty="0">
                <a:solidFill>
                  <a:prstClr val="black"/>
                </a:solidFill>
                <a:latin typeface="Times New Roman" pitchFamily="18" charset="0"/>
                <a:cs typeface="Times New Roman" pitchFamily="18" charset="0"/>
              </a:rPr>
              <a:t>more detailed instruction, any question, cases need help please post to the group of session</a:t>
            </a:r>
            <a:r>
              <a:rPr lang="en-US" sz="1400" b="1" dirty="0" smtClean="0">
                <a:solidFill>
                  <a:prstClr val="black"/>
                </a:solidFill>
                <a:latin typeface="Times New Roman" pitchFamily="18" charset="0"/>
                <a:cs typeface="Times New Roman" pitchFamily="18" charset="0"/>
              </a:rPr>
              <a:t>.</a:t>
            </a:r>
            <a:endParaRPr lang="en-US" sz="1400" b="1" dirty="0">
              <a:solidFill>
                <a:prstClr val="black"/>
              </a:solidFill>
              <a:latin typeface="Times New Roman" pitchFamily="18" charset="0"/>
              <a:cs typeface="Times New Roman" pitchFamily="18" charset="0"/>
            </a:endParaRPr>
          </a:p>
        </p:txBody>
      </p:sp>
      <p:sp>
        <p:nvSpPr>
          <p:cNvPr id="10" name="TextBox 9"/>
          <p:cNvSpPr txBox="1"/>
          <p:nvPr/>
        </p:nvSpPr>
        <p:spPr>
          <a:xfrm>
            <a:off x="152401" y="973420"/>
            <a:ext cx="8682506" cy="1200329"/>
          </a:xfrm>
          <a:prstGeom prst="rect">
            <a:avLst/>
          </a:prstGeom>
          <a:noFill/>
        </p:spPr>
        <p:txBody>
          <a:bodyPr wrap="square" rtlCol="0">
            <a:spAutoFit/>
          </a:bodyPr>
          <a:lstStyle/>
          <a:p>
            <a:endParaRPr lang="en-US" sz="2400" dirty="0"/>
          </a:p>
          <a:p>
            <a:endParaRPr lang="en-US" sz="2400" dirty="0" smtClean="0"/>
          </a:p>
          <a:p>
            <a:endParaRPr lang="en-US" sz="2400" b="1" dirty="0">
              <a:solidFill>
                <a:srgbClr val="002060"/>
              </a:solidFill>
            </a:endParaRPr>
          </a:p>
        </p:txBody>
      </p:sp>
      <p:pic>
        <p:nvPicPr>
          <p:cNvPr id="12" name="Picture 1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234545" y="0"/>
            <a:ext cx="759825" cy="742017"/>
          </a:xfrm>
          <a:prstGeom prst="rect">
            <a:avLst/>
          </a:prstGeom>
        </p:spPr>
      </p:pic>
      <p:pic>
        <p:nvPicPr>
          <p:cNvPr id="11"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44887" y="5595237"/>
            <a:ext cx="504423" cy="48359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3" name="Picture 5"/>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25635" y="6244478"/>
            <a:ext cx="542925" cy="4389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4" name="Picture 13" descr="514f98a0-26d4-480c-9be1-44578f612e22.JPG"/>
          <p:cNvPicPr>
            <a:picLocks noChangeAspect="1"/>
          </p:cNvPicPr>
          <p:nvPr/>
        </p:nvPicPr>
        <p:blipFill>
          <a:blip r:embed="rId6" cstate="print"/>
          <a:stretch>
            <a:fillRect/>
          </a:stretch>
        </p:blipFill>
        <p:spPr>
          <a:xfrm>
            <a:off x="4230624" y="0"/>
            <a:ext cx="926592" cy="707136"/>
          </a:xfrm>
          <a:prstGeom prst="rect">
            <a:avLst/>
          </a:prstGeom>
        </p:spPr>
      </p:pic>
      <p:sp>
        <p:nvSpPr>
          <p:cNvPr id="17" name="Rectangle 16"/>
          <p:cNvSpPr/>
          <p:nvPr/>
        </p:nvSpPr>
        <p:spPr>
          <a:xfrm>
            <a:off x="7754112" y="731520"/>
            <a:ext cx="91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LO2</a:t>
            </a:r>
            <a:endParaRPr lang="en-US" dirty="0"/>
          </a:p>
        </p:txBody>
      </p:sp>
      <p:pic>
        <p:nvPicPr>
          <p:cNvPr id="15" name="Picture 14" descr="IMG_4551.JPG"/>
          <p:cNvPicPr>
            <a:picLocks noChangeAspect="1"/>
          </p:cNvPicPr>
          <p:nvPr/>
        </p:nvPicPr>
        <p:blipFill>
          <a:blip r:embed="rId7" cstate="print"/>
          <a:stretch>
            <a:fillRect/>
          </a:stretch>
        </p:blipFill>
        <p:spPr>
          <a:xfrm>
            <a:off x="8095488" y="5547360"/>
            <a:ext cx="1048512" cy="987552"/>
          </a:xfrm>
          <a:prstGeom prst="rect">
            <a:avLst/>
          </a:prstGeom>
        </p:spPr>
      </p:pic>
    </p:spTree>
    <p:extLst>
      <p:ext uri="{BB962C8B-B14F-4D97-AF65-F5344CB8AC3E}">
        <p14:creationId xmlns:p14="http://schemas.microsoft.com/office/powerpoint/2010/main" xmlns="" val="297764644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1"/>
            <a:ext cx="9144000" cy="704275"/>
          </a:xfrm>
          <a:prstGeom prst="rect">
            <a:avLst/>
          </a:prstGeom>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5" name="Subtitle 4"/>
          <p:cNvSpPr>
            <a:spLocks noGrp="1"/>
          </p:cNvSpPr>
          <p:nvPr>
            <p:ph type="subTitle" idx="1"/>
          </p:nvPr>
        </p:nvSpPr>
        <p:spPr>
          <a:xfrm>
            <a:off x="5105400" y="0"/>
            <a:ext cx="3886200" cy="704275"/>
          </a:xfrm>
        </p:spPr>
        <p:txBody>
          <a:bodyPr>
            <a:noAutofit/>
          </a:bodyPr>
          <a:lstStyle/>
          <a:p>
            <a:pPr algn="ctr"/>
            <a:r>
              <a:rPr lang="en-US" sz="1400" dirty="0" smtClean="0">
                <a:solidFill>
                  <a:srgbClr val="002060"/>
                </a:solidFill>
                <a:latin typeface="Berlin Sans FB Demi" panose="020E0802020502020306" pitchFamily="34" charset="0"/>
              </a:rPr>
              <a:t>Ministry of higher Education                                     and Scientific Researches</a:t>
            </a:r>
            <a:endParaRPr lang="en-US" sz="1400" dirty="0">
              <a:solidFill>
                <a:srgbClr val="002060"/>
              </a:solidFill>
              <a:latin typeface="Berlin Sans FB Demi" panose="020E0802020502020306" pitchFamily="34" charset="0"/>
            </a:endParaRPr>
          </a:p>
        </p:txBody>
      </p:sp>
      <p:sp>
        <p:nvSpPr>
          <p:cNvPr id="6" name="Subtitle 4"/>
          <p:cNvSpPr txBox="1">
            <a:spLocks/>
          </p:cNvSpPr>
          <p:nvPr/>
        </p:nvSpPr>
        <p:spPr>
          <a:xfrm>
            <a:off x="152400" y="0"/>
            <a:ext cx="3886200" cy="648856"/>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2400" kern="1200" cap="all" spc="200" baseline="0">
                <a:solidFill>
                  <a:schemeClr val="tx2"/>
                </a:solidFill>
                <a:latin typeface="+mj-lt"/>
                <a:ea typeface="+mn-ea"/>
                <a:cs typeface="+mn-cs"/>
              </a:defRPr>
            </a:lvl1pPr>
            <a:lvl2pPr marL="4572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9pPr>
          </a:lstStyle>
          <a:p>
            <a:pPr algn="ctr">
              <a:lnSpc>
                <a:spcPct val="100000"/>
              </a:lnSpc>
            </a:pPr>
            <a:r>
              <a:rPr lang="en-US" sz="1400" dirty="0">
                <a:solidFill>
                  <a:srgbClr val="002060"/>
                </a:solidFill>
                <a:latin typeface="Berlin Sans FB Demi" panose="020E0802020502020306" pitchFamily="34" charset="0"/>
              </a:rPr>
              <a:t>University of </a:t>
            </a:r>
            <a:r>
              <a:rPr lang="en-US" sz="1400" dirty="0" smtClean="0">
                <a:solidFill>
                  <a:srgbClr val="002060"/>
                </a:solidFill>
                <a:latin typeface="Berlin Sans FB Demi" panose="020E0802020502020306" pitchFamily="34" charset="0"/>
              </a:rPr>
              <a:t>Basrah                Al-</a:t>
            </a:r>
            <a:r>
              <a:rPr lang="en-US" sz="1400" dirty="0" err="1" smtClean="0">
                <a:solidFill>
                  <a:srgbClr val="002060"/>
                </a:solidFill>
                <a:latin typeface="Berlin Sans FB Demi" panose="020E0802020502020306" pitchFamily="34" charset="0"/>
              </a:rPr>
              <a:t>zahraa</a:t>
            </a:r>
            <a:r>
              <a:rPr lang="en-US" sz="1400" dirty="0" smtClean="0">
                <a:solidFill>
                  <a:srgbClr val="002060"/>
                </a:solidFill>
                <a:latin typeface="Berlin Sans FB Demi" panose="020E0802020502020306" pitchFamily="34" charset="0"/>
              </a:rPr>
              <a:t> medical </a:t>
            </a:r>
            <a:r>
              <a:rPr lang="en-US" sz="1400" dirty="0">
                <a:solidFill>
                  <a:srgbClr val="002060"/>
                </a:solidFill>
                <a:latin typeface="Berlin Sans FB Demi" panose="020E0802020502020306" pitchFamily="34" charset="0"/>
              </a:rPr>
              <a:t>college</a:t>
            </a:r>
          </a:p>
        </p:txBody>
      </p:sp>
      <p:sp>
        <p:nvSpPr>
          <p:cNvPr id="9" name="Rectangle 8"/>
          <p:cNvSpPr/>
          <p:nvPr/>
        </p:nvSpPr>
        <p:spPr>
          <a:xfrm>
            <a:off x="0" y="5550794"/>
            <a:ext cx="9144000" cy="1133342"/>
          </a:xfrm>
          <a:prstGeom prst="rect">
            <a:avLst/>
          </a:prstGeom>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ln>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r>
              <a:rPr lang="en-US" b="1" dirty="0" smtClean="0"/>
              <a:t>            </a:t>
            </a:r>
            <a:endParaRPr lang="en-US" dirty="0"/>
          </a:p>
          <a:p>
            <a:r>
              <a:rPr lang="en-US" b="1" dirty="0" smtClean="0"/>
              <a:t>           </a:t>
            </a:r>
            <a:r>
              <a:rPr lang="en-US" b="1" dirty="0"/>
              <a:t> </a:t>
            </a:r>
            <a:r>
              <a:rPr lang="en-US" b="1" dirty="0" smtClean="0"/>
              <a:t> </a:t>
            </a:r>
          </a:p>
          <a:p>
            <a:pPr lvl="0"/>
            <a:r>
              <a:rPr lang="en-US" b="1" dirty="0" smtClean="0"/>
              <a:t>             </a:t>
            </a:r>
          </a:p>
          <a:p>
            <a:pPr lvl="0"/>
            <a:r>
              <a:rPr lang="en-US" sz="1400" b="1" dirty="0" smtClean="0">
                <a:solidFill>
                  <a:prstClr val="black"/>
                </a:solidFill>
                <a:latin typeface="Times New Roman" pitchFamily="18" charset="0"/>
                <a:cs typeface="Times New Roman" pitchFamily="18" charset="0"/>
              </a:rPr>
              <a:t>               For </a:t>
            </a:r>
            <a:r>
              <a:rPr lang="en-US" sz="1400" b="1" dirty="0">
                <a:solidFill>
                  <a:prstClr val="black"/>
                </a:solidFill>
                <a:latin typeface="Times New Roman" pitchFamily="18" charset="0"/>
                <a:cs typeface="Times New Roman" pitchFamily="18" charset="0"/>
              </a:rPr>
              <a:t>more detailed instruction, any question, cases need help please post to the group of session</a:t>
            </a:r>
            <a:r>
              <a:rPr lang="en-US" sz="1400" b="1" dirty="0" smtClean="0">
                <a:solidFill>
                  <a:prstClr val="black"/>
                </a:solidFill>
                <a:latin typeface="Times New Roman" pitchFamily="18" charset="0"/>
                <a:cs typeface="Times New Roman" pitchFamily="18" charset="0"/>
              </a:rPr>
              <a:t>.</a:t>
            </a:r>
            <a:endParaRPr lang="en-US" sz="1400" b="1" dirty="0">
              <a:solidFill>
                <a:prstClr val="black"/>
              </a:solidFill>
              <a:latin typeface="Times New Roman" pitchFamily="18" charset="0"/>
              <a:cs typeface="Times New Roman" pitchFamily="18" charset="0"/>
            </a:endParaRPr>
          </a:p>
        </p:txBody>
      </p:sp>
      <p:sp>
        <p:nvSpPr>
          <p:cNvPr id="10" name="TextBox 9"/>
          <p:cNvSpPr txBox="1"/>
          <p:nvPr/>
        </p:nvSpPr>
        <p:spPr>
          <a:xfrm>
            <a:off x="152401" y="973420"/>
            <a:ext cx="8682506" cy="1200329"/>
          </a:xfrm>
          <a:prstGeom prst="rect">
            <a:avLst/>
          </a:prstGeom>
          <a:noFill/>
        </p:spPr>
        <p:txBody>
          <a:bodyPr wrap="square" rtlCol="0">
            <a:spAutoFit/>
          </a:bodyPr>
          <a:lstStyle/>
          <a:p>
            <a:endParaRPr lang="en-US" sz="2400" dirty="0"/>
          </a:p>
          <a:p>
            <a:endParaRPr lang="en-US" sz="2400" dirty="0" smtClean="0"/>
          </a:p>
          <a:p>
            <a:endParaRPr lang="en-US" sz="2400" b="1" dirty="0">
              <a:solidFill>
                <a:srgbClr val="002060"/>
              </a:solidFill>
            </a:endParaRPr>
          </a:p>
        </p:txBody>
      </p:sp>
      <p:pic>
        <p:nvPicPr>
          <p:cNvPr id="12" name="Picture 1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234545" y="0"/>
            <a:ext cx="759825" cy="742017"/>
          </a:xfrm>
          <a:prstGeom prst="rect">
            <a:avLst/>
          </a:prstGeom>
        </p:spPr>
      </p:pic>
      <p:pic>
        <p:nvPicPr>
          <p:cNvPr id="11"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44887" y="5595237"/>
            <a:ext cx="504423" cy="48359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3" name="Picture 5"/>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25635" y="6244478"/>
            <a:ext cx="542925" cy="4389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4" name="Picture 13" descr="514f98a0-26d4-480c-9be1-44578f612e22.JPG"/>
          <p:cNvPicPr>
            <a:picLocks noChangeAspect="1"/>
          </p:cNvPicPr>
          <p:nvPr/>
        </p:nvPicPr>
        <p:blipFill>
          <a:blip r:embed="rId6" cstate="print"/>
          <a:stretch>
            <a:fillRect/>
          </a:stretch>
        </p:blipFill>
        <p:spPr>
          <a:xfrm>
            <a:off x="4230624" y="0"/>
            <a:ext cx="926592" cy="707136"/>
          </a:xfrm>
          <a:prstGeom prst="rect">
            <a:avLst/>
          </a:prstGeom>
        </p:spPr>
      </p:pic>
      <p:pic>
        <p:nvPicPr>
          <p:cNvPr id="15" name="Picture 14" descr="IMG_4551.JPG"/>
          <p:cNvPicPr>
            <a:picLocks noChangeAspect="1"/>
          </p:cNvPicPr>
          <p:nvPr/>
        </p:nvPicPr>
        <p:blipFill>
          <a:blip r:embed="rId7" cstate="print"/>
          <a:stretch>
            <a:fillRect/>
          </a:stretch>
        </p:blipFill>
        <p:spPr>
          <a:xfrm>
            <a:off x="8095488" y="5547360"/>
            <a:ext cx="1048512" cy="987552"/>
          </a:xfrm>
          <a:prstGeom prst="rect">
            <a:avLst/>
          </a:prstGeom>
        </p:spPr>
      </p:pic>
    </p:spTree>
    <p:extLst>
      <p:ext uri="{BB962C8B-B14F-4D97-AF65-F5344CB8AC3E}">
        <p14:creationId xmlns:p14="http://schemas.microsoft.com/office/powerpoint/2010/main" xmlns="" val="297764644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1"/>
            <a:ext cx="9144000" cy="704275"/>
          </a:xfrm>
          <a:prstGeom prst="rect">
            <a:avLst/>
          </a:prstGeom>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5" name="Subtitle 4"/>
          <p:cNvSpPr>
            <a:spLocks noGrp="1"/>
          </p:cNvSpPr>
          <p:nvPr>
            <p:ph type="subTitle" idx="1"/>
          </p:nvPr>
        </p:nvSpPr>
        <p:spPr>
          <a:xfrm>
            <a:off x="5105400" y="0"/>
            <a:ext cx="3886200" cy="704275"/>
          </a:xfrm>
        </p:spPr>
        <p:txBody>
          <a:bodyPr>
            <a:noAutofit/>
          </a:bodyPr>
          <a:lstStyle/>
          <a:p>
            <a:pPr algn="ctr"/>
            <a:r>
              <a:rPr lang="en-US" sz="1400" dirty="0" smtClean="0">
                <a:solidFill>
                  <a:srgbClr val="002060"/>
                </a:solidFill>
                <a:latin typeface="Berlin Sans FB Demi" panose="020E0802020502020306" pitchFamily="34" charset="0"/>
              </a:rPr>
              <a:t>Ministry of higher Education                                     and Scientific Researches</a:t>
            </a:r>
            <a:endParaRPr lang="en-US" sz="1400" dirty="0">
              <a:solidFill>
                <a:srgbClr val="002060"/>
              </a:solidFill>
              <a:latin typeface="Berlin Sans FB Demi" panose="020E0802020502020306" pitchFamily="34" charset="0"/>
            </a:endParaRPr>
          </a:p>
        </p:txBody>
      </p:sp>
      <p:sp>
        <p:nvSpPr>
          <p:cNvPr id="6" name="Subtitle 4"/>
          <p:cNvSpPr txBox="1">
            <a:spLocks/>
          </p:cNvSpPr>
          <p:nvPr/>
        </p:nvSpPr>
        <p:spPr>
          <a:xfrm>
            <a:off x="152400" y="0"/>
            <a:ext cx="3886200" cy="648856"/>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2400" kern="1200" cap="all" spc="200" baseline="0">
                <a:solidFill>
                  <a:schemeClr val="tx2"/>
                </a:solidFill>
                <a:latin typeface="+mj-lt"/>
                <a:ea typeface="+mn-ea"/>
                <a:cs typeface="+mn-cs"/>
              </a:defRPr>
            </a:lvl1pPr>
            <a:lvl2pPr marL="4572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9pPr>
          </a:lstStyle>
          <a:p>
            <a:pPr algn="ctr">
              <a:lnSpc>
                <a:spcPct val="100000"/>
              </a:lnSpc>
            </a:pPr>
            <a:r>
              <a:rPr lang="en-US" sz="1400" dirty="0">
                <a:solidFill>
                  <a:srgbClr val="002060"/>
                </a:solidFill>
                <a:latin typeface="Berlin Sans FB Demi" panose="020E0802020502020306" pitchFamily="34" charset="0"/>
              </a:rPr>
              <a:t>University of </a:t>
            </a:r>
            <a:r>
              <a:rPr lang="en-US" sz="1400" dirty="0" smtClean="0">
                <a:solidFill>
                  <a:srgbClr val="002060"/>
                </a:solidFill>
                <a:latin typeface="Berlin Sans FB Demi" panose="020E0802020502020306" pitchFamily="34" charset="0"/>
              </a:rPr>
              <a:t>Basrah                Al-</a:t>
            </a:r>
            <a:r>
              <a:rPr lang="en-US" sz="1400" dirty="0" err="1" smtClean="0">
                <a:solidFill>
                  <a:srgbClr val="002060"/>
                </a:solidFill>
                <a:latin typeface="Berlin Sans FB Demi" panose="020E0802020502020306" pitchFamily="34" charset="0"/>
              </a:rPr>
              <a:t>zahraa</a:t>
            </a:r>
            <a:r>
              <a:rPr lang="en-US" sz="1400" dirty="0" smtClean="0">
                <a:solidFill>
                  <a:srgbClr val="002060"/>
                </a:solidFill>
                <a:latin typeface="Berlin Sans FB Demi" panose="020E0802020502020306" pitchFamily="34" charset="0"/>
              </a:rPr>
              <a:t> medical </a:t>
            </a:r>
            <a:r>
              <a:rPr lang="en-US" sz="1400" dirty="0">
                <a:solidFill>
                  <a:srgbClr val="002060"/>
                </a:solidFill>
                <a:latin typeface="Berlin Sans FB Demi" panose="020E0802020502020306" pitchFamily="34" charset="0"/>
              </a:rPr>
              <a:t>college</a:t>
            </a:r>
          </a:p>
        </p:txBody>
      </p:sp>
      <p:sp>
        <p:nvSpPr>
          <p:cNvPr id="9" name="Rectangle 8"/>
          <p:cNvSpPr/>
          <p:nvPr/>
        </p:nvSpPr>
        <p:spPr>
          <a:xfrm>
            <a:off x="0" y="5550794"/>
            <a:ext cx="9144000" cy="1133342"/>
          </a:xfrm>
          <a:prstGeom prst="rect">
            <a:avLst/>
          </a:prstGeom>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ln>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r>
              <a:rPr lang="en-US" b="1" dirty="0" smtClean="0"/>
              <a:t>            </a:t>
            </a:r>
            <a:endParaRPr lang="en-US" dirty="0"/>
          </a:p>
          <a:p>
            <a:r>
              <a:rPr lang="en-US" b="1" dirty="0" smtClean="0"/>
              <a:t>           </a:t>
            </a:r>
            <a:r>
              <a:rPr lang="en-US" b="1" dirty="0"/>
              <a:t> </a:t>
            </a:r>
            <a:r>
              <a:rPr lang="en-US" b="1" dirty="0" smtClean="0"/>
              <a:t> </a:t>
            </a:r>
          </a:p>
          <a:p>
            <a:pPr lvl="0"/>
            <a:r>
              <a:rPr lang="en-US" b="1" dirty="0" smtClean="0"/>
              <a:t>             </a:t>
            </a:r>
          </a:p>
          <a:p>
            <a:pPr lvl="0"/>
            <a:r>
              <a:rPr lang="en-US" sz="1400" b="1" dirty="0" smtClean="0">
                <a:solidFill>
                  <a:prstClr val="black"/>
                </a:solidFill>
                <a:latin typeface="Times New Roman" pitchFamily="18" charset="0"/>
                <a:cs typeface="Times New Roman" pitchFamily="18" charset="0"/>
              </a:rPr>
              <a:t>               For </a:t>
            </a:r>
            <a:r>
              <a:rPr lang="en-US" sz="1400" b="1" dirty="0">
                <a:solidFill>
                  <a:prstClr val="black"/>
                </a:solidFill>
                <a:latin typeface="Times New Roman" pitchFamily="18" charset="0"/>
                <a:cs typeface="Times New Roman" pitchFamily="18" charset="0"/>
              </a:rPr>
              <a:t>more detailed instruction, any question, cases need help please post to the group of session</a:t>
            </a:r>
            <a:r>
              <a:rPr lang="en-US" sz="1400" b="1" dirty="0" smtClean="0">
                <a:solidFill>
                  <a:prstClr val="black"/>
                </a:solidFill>
                <a:latin typeface="Times New Roman" pitchFamily="18" charset="0"/>
                <a:cs typeface="Times New Roman" pitchFamily="18" charset="0"/>
              </a:rPr>
              <a:t>.</a:t>
            </a:r>
            <a:endParaRPr lang="en-US" sz="1400" b="1" dirty="0">
              <a:solidFill>
                <a:prstClr val="black"/>
              </a:solidFill>
              <a:latin typeface="Times New Roman" pitchFamily="18" charset="0"/>
              <a:cs typeface="Times New Roman" pitchFamily="18" charset="0"/>
            </a:endParaRPr>
          </a:p>
        </p:txBody>
      </p:sp>
      <p:sp>
        <p:nvSpPr>
          <p:cNvPr id="10" name="TextBox 9"/>
          <p:cNvSpPr txBox="1"/>
          <p:nvPr/>
        </p:nvSpPr>
        <p:spPr>
          <a:xfrm>
            <a:off x="152401" y="973420"/>
            <a:ext cx="8682506" cy="1200329"/>
          </a:xfrm>
          <a:prstGeom prst="rect">
            <a:avLst/>
          </a:prstGeom>
          <a:noFill/>
        </p:spPr>
        <p:txBody>
          <a:bodyPr wrap="square" rtlCol="0">
            <a:spAutoFit/>
          </a:bodyPr>
          <a:lstStyle/>
          <a:p>
            <a:endParaRPr lang="en-US" sz="2400" dirty="0"/>
          </a:p>
          <a:p>
            <a:endParaRPr lang="en-US" sz="2400" dirty="0" smtClean="0"/>
          </a:p>
          <a:p>
            <a:endParaRPr lang="en-US" sz="2400" b="1" dirty="0">
              <a:solidFill>
                <a:srgbClr val="002060"/>
              </a:solidFill>
            </a:endParaRPr>
          </a:p>
        </p:txBody>
      </p:sp>
      <p:pic>
        <p:nvPicPr>
          <p:cNvPr id="12" name="Picture 1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234545" y="0"/>
            <a:ext cx="759825" cy="742017"/>
          </a:xfrm>
          <a:prstGeom prst="rect">
            <a:avLst/>
          </a:prstGeom>
        </p:spPr>
      </p:pic>
      <p:pic>
        <p:nvPicPr>
          <p:cNvPr id="11"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44887" y="5595237"/>
            <a:ext cx="504423" cy="48359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3" name="Picture 5"/>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25635" y="6244478"/>
            <a:ext cx="542925" cy="4389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4" name="Picture 13" descr="514f98a0-26d4-480c-9be1-44578f612e22.JPG"/>
          <p:cNvPicPr>
            <a:picLocks noChangeAspect="1"/>
          </p:cNvPicPr>
          <p:nvPr/>
        </p:nvPicPr>
        <p:blipFill>
          <a:blip r:embed="rId6" cstate="print"/>
          <a:stretch>
            <a:fillRect/>
          </a:stretch>
        </p:blipFill>
        <p:spPr>
          <a:xfrm>
            <a:off x="4230624" y="0"/>
            <a:ext cx="926592" cy="707136"/>
          </a:xfrm>
          <a:prstGeom prst="rect">
            <a:avLst/>
          </a:prstGeom>
        </p:spPr>
      </p:pic>
      <p:pic>
        <p:nvPicPr>
          <p:cNvPr id="15" name="Picture 14" descr="IMG_4551.JPG"/>
          <p:cNvPicPr>
            <a:picLocks noChangeAspect="1"/>
          </p:cNvPicPr>
          <p:nvPr/>
        </p:nvPicPr>
        <p:blipFill>
          <a:blip r:embed="rId7" cstate="print"/>
          <a:stretch>
            <a:fillRect/>
          </a:stretch>
        </p:blipFill>
        <p:spPr>
          <a:xfrm>
            <a:off x="8095488" y="5547360"/>
            <a:ext cx="1048512" cy="987552"/>
          </a:xfrm>
          <a:prstGeom prst="rect">
            <a:avLst/>
          </a:prstGeom>
        </p:spPr>
      </p:pic>
    </p:spTree>
    <p:extLst>
      <p:ext uri="{BB962C8B-B14F-4D97-AF65-F5344CB8AC3E}">
        <p14:creationId xmlns:p14="http://schemas.microsoft.com/office/powerpoint/2010/main" xmlns="" val="29776464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1"/>
            <a:ext cx="9144000" cy="704275"/>
          </a:xfrm>
          <a:prstGeom prst="rect">
            <a:avLst/>
          </a:prstGeom>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17" name="Title 16"/>
          <p:cNvSpPr>
            <a:spLocks noGrp="1"/>
          </p:cNvSpPr>
          <p:nvPr>
            <p:ph type="title"/>
          </p:nvPr>
        </p:nvSpPr>
        <p:spPr/>
        <p:txBody>
          <a:bodyPr>
            <a:normAutofit/>
          </a:bodyPr>
          <a:lstStyle/>
          <a:p>
            <a:pPr lvl="0">
              <a:lnSpc>
                <a:spcPct val="150000"/>
              </a:lnSpc>
            </a:pPr>
            <a:r>
              <a:rPr lang="en-US" sz="1600" b="1" dirty="0" smtClean="0"/>
              <a:t/>
            </a:r>
            <a:br>
              <a:rPr lang="en-US" sz="1600" b="1" dirty="0" smtClean="0"/>
            </a:br>
            <a:endParaRPr lang="en-US" sz="1600" b="1" dirty="0"/>
          </a:p>
        </p:txBody>
      </p:sp>
      <p:sp>
        <p:nvSpPr>
          <p:cNvPr id="5" name="Subtitle 4"/>
          <p:cNvSpPr>
            <a:spLocks noGrp="1"/>
          </p:cNvSpPr>
          <p:nvPr>
            <p:ph type="body" idx="4294967295"/>
          </p:nvPr>
        </p:nvSpPr>
        <p:spPr>
          <a:xfrm>
            <a:off x="5487988" y="0"/>
            <a:ext cx="3656012" cy="585788"/>
          </a:xfrm>
        </p:spPr>
        <p:txBody>
          <a:bodyPr>
            <a:noAutofit/>
          </a:bodyPr>
          <a:lstStyle/>
          <a:p>
            <a:pPr algn="ctr"/>
            <a:r>
              <a:rPr lang="en-US" sz="1400" dirty="0" smtClean="0">
                <a:solidFill>
                  <a:srgbClr val="002060"/>
                </a:solidFill>
                <a:latin typeface="Berlin Sans FB Demi" panose="020E0802020502020306" pitchFamily="34" charset="0"/>
              </a:rPr>
              <a:t>Ministry of higher Education                                     and Scientific Researches</a:t>
            </a:r>
            <a:endParaRPr lang="en-US" sz="1400" dirty="0">
              <a:solidFill>
                <a:srgbClr val="002060"/>
              </a:solidFill>
              <a:latin typeface="Berlin Sans FB Demi" panose="020E0802020502020306" pitchFamily="34" charset="0"/>
            </a:endParaRPr>
          </a:p>
        </p:txBody>
      </p:sp>
      <p:sp>
        <p:nvSpPr>
          <p:cNvPr id="6" name="Subtitle 4"/>
          <p:cNvSpPr txBox="1">
            <a:spLocks/>
          </p:cNvSpPr>
          <p:nvPr/>
        </p:nvSpPr>
        <p:spPr>
          <a:xfrm>
            <a:off x="152400" y="0"/>
            <a:ext cx="3886200" cy="648856"/>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2400" kern="1200" cap="all" spc="200" baseline="0">
                <a:solidFill>
                  <a:schemeClr val="tx2"/>
                </a:solidFill>
                <a:latin typeface="+mj-lt"/>
                <a:ea typeface="+mn-ea"/>
                <a:cs typeface="+mn-cs"/>
              </a:defRPr>
            </a:lvl1pPr>
            <a:lvl2pPr marL="4572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9pPr>
          </a:lstStyle>
          <a:p>
            <a:pPr algn="ctr">
              <a:lnSpc>
                <a:spcPct val="100000"/>
              </a:lnSpc>
            </a:pPr>
            <a:r>
              <a:rPr lang="en-US" sz="1400" dirty="0">
                <a:solidFill>
                  <a:srgbClr val="002060"/>
                </a:solidFill>
                <a:latin typeface="Berlin Sans FB Demi" panose="020E0802020502020306" pitchFamily="34" charset="0"/>
              </a:rPr>
              <a:t>University of </a:t>
            </a:r>
            <a:r>
              <a:rPr lang="en-US" sz="1400" dirty="0" smtClean="0">
                <a:solidFill>
                  <a:srgbClr val="002060"/>
                </a:solidFill>
                <a:latin typeface="Berlin Sans FB Demi" panose="020E0802020502020306" pitchFamily="34" charset="0"/>
              </a:rPr>
              <a:t>Basrah                Al-</a:t>
            </a:r>
            <a:r>
              <a:rPr lang="en-US" sz="1400" dirty="0" err="1" smtClean="0">
                <a:solidFill>
                  <a:srgbClr val="002060"/>
                </a:solidFill>
                <a:latin typeface="Berlin Sans FB Demi" panose="020E0802020502020306" pitchFamily="34" charset="0"/>
              </a:rPr>
              <a:t>zahraa</a:t>
            </a:r>
            <a:r>
              <a:rPr lang="en-US" sz="1400" dirty="0" smtClean="0">
                <a:solidFill>
                  <a:srgbClr val="002060"/>
                </a:solidFill>
                <a:latin typeface="Berlin Sans FB Demi" panose="020E0802020502020306" pitchFamily="34" charset="0"/>
              </a:rPr>
              <a:t> medical </a:t>
            </a:r>
            <a:r>
              <a:rPr lang="en-US" sz="1400" dirty="0">
                <a:solidFill>
                  <a:srgbClr val="002060"/>
                </a:solidFill>
                <a:latin typeface="Berlin Sans FB Demi" panose="020E0802020502020306" pitchFamily="34" charset="0"/>
              </a:rPr>
              <a:t>college</a:t>
            </a:r>
          </a:p>
        </p:txBody>
      </p:sp>
      <p:sp>
        <p:nvSpPr>
          <p:cNvPr id="9" name="Rectangle 8"/>
          <p:cNvSpPr/>
          <p:nvPr/>
        </p:nvSpPr>
        <p:spPr>
          <a:xfrm>
            <a:off x="0" y="5550794"/>
            <a:ext cx="9144000" cy="1133342"/>
          </a:xfrm>
          <a:prstGeom prst="rect">
            <a:avLst/>
          </a:prstGeom>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ln>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r>
              <a:rPr lang="en-US" b="1" dirty="0" smtClean="0"/>
              <a:t>            </a:t>
            </a:r>
            <a:endParaRPr lang="en-US" dirty="0"/>
          </a:p>
          <a:p>
            <a:r>
              <a:rPr lang="en-US" b="1" dirty="0" smtClean="0"/>
              <a:t>           </a:t>
            </a:r>
            <a:r>
              <a:rPr lang="en-US" b="1" dirty="0"/>
              <a:t> </a:t>
            </a:r>
            <a:r>
              <a:rPr lang="en-US" b="1" dirty="0" smtClean="0"/>
              <a:t> </a:t>
            </a:r>
          </a:p>
          <a:p>
            <a:pPr lvl="0"/>
            <a:r>
              <a:rPr lang="en-US" b="1" dirty="0" smtClean="0"/>
              <a:t>             </a:t>
            </a:r>
          </a:p>
          <a:p>
            <a:pPr lvl="0"/>
            <a:r>
              <a:rPr lang="en-US" sz="1400" b="1" dirty="0" smtClean="0">
                <a:solidFill>
                  <a:prstClr val="black"/>
                </a:solidFill>
                <a:latin typeface="Times New Roman" pitchFamily="18" charset="0"/>
                <a:cs typeface="Times New Roman" pitchFamily="18" charset="0"/>
              </a:rPr>
              <a:t>               For </a:t>
            </a:r>
            <a:r>
              <a:rPr lang="en-US" sz="1400" b="1" dirty="0">
                <a:solidFill>
                  <a:prstClr val="black"/>
                </a:solidFill>
                <a:latin typeface="Times New Roman" pitchFamily="18" charset="0"/>
                <a:cs typeface="Times New Roman" pitchFamily="18" charset="0"/>
              </a:rPr>
              <a:t>more detailed instruction, any question, cases need help please post to the group of session</a:t>
            </a:r>
            <a:r>
              <a:rPr lang="en-US" sz="1400" b="1" dirty="0" smtClean="0">
                <a:solidFill>
                  <a:prstClr val="black"/>
                </a:solidFill>
                <a:latin typeface="Times New Roman" pitchFamily="18" charset="0"/>
                <a:cs typeface="Times New Roman" pitchFamily="18" charset="0"/>
              </a:rPr>
              <a:t>.</a:t>
            </a:r>
            <a:endParaRPr lang="en-US" sz="1400" b="1" dirty="0">
              <a:solidFill>
                <a:prstClr val="black"/>
              </a:solidFill>
              <a:latin typeface="Times New Roman" pitchFamily="18" charset="0"/>
              <a:cs typeface="Times New Roman" pitchFamily="18" charset="0"/>
            </a:endParaRPr>
          </a:p>
        </p:txBody>
      </p:sp>
      <p:sp>
        <p:nvSpPr>
          <p:cNvPr id="10" name="TextBox 9"/>
          <p:cNvSpPr txBox="1"/>
          <p:nvPr/>
        </p:nvSpPr>
        <p:spPr>
          <a:xfrm>
            <a:off x="152401" y="973420"/>
            <a:ext cx="8682506" cy="1877437"/>
          </a:xfrm>
          <a:prstGeom prst="rect">
            <a:avLst/>
          </a:prstGeom>
          <a:noFill/>
        </p:spPr>
        <p:txBody>
          <a:bodyPr wrap="square" rtlCol="0">
            <a:spAutoFit/>
          </a:bodyPr>
          <a:lstStyle/>
          <a:p>
            <a:pPr algn="ctr"/>
            <a:r>
              <a:rPr lang="en-US" sz="3600" b="1" dirty="0" smtClean="0">
                <a:solidFill>
                  <a:srgbClr val="FF0000"/>
                </a:solidFill>
              </a:rPr>
              <a:t>Learning out come</a:t>
            </a:r>
          </a:p>
          <a:p>
            <a:r>
              <a:rPr lang="en-US" sz="2000" b="1" dirty="0" smtClean="0"/>
              <a:t>1-anatomy</a:t>
            </a:r>
          </a:p>
          <a:p>
            <a:r>
              <a:rPr lang="en-US" sz="2000" b="1" dirty="0" smtClean="0"/>
              <a:t>2-innervation</a:t>
            </a:r>
          </a:p>
          <a:p>
            <a:r>
              <a:rPr lang="en-US" sz="2000" b="1" dirty="0" smtClean="0"/>
              <a:t>3-normal physiology</a:t>
            </a:r>
          </a:p>
          <a:p>
            <a:r>
              <a:rPr lang="en-US" sz="2000" b="1" dirty="0" smtClean="0"/>
              <a:t>4-abnormality</a:t>
            </a:r>
            <a:endParaRPr lang="en-US" sz="2000" b="1" dirty="0"/>
          </a:p>
        </p:txBody>
      </p:sp>
      <p:pic>
        <p:nvPicPr>
          <p:cNvPr id="12" name="Picture 1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234545" y="0"/>
            <a:ext cx="759825" cy="742017"/>
          </a:xfrm>
          <a:prstGeom prst="rect">
            <a:avLst/>
          </a:prstGeom>
        </p:spPr>
      </p:pic>
      <p:pic>
        <p:nvPicPr>
          <p:cNvPr id="11"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44887" y="5595237"/>
            <a:ext cx="504423" cy="48359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3" name="Picture 5"/>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25635" y="6244478"/>
            <a:ext cx="542925" cy="4389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4" name="Picture 13" descr="514f98a0-26d4-480c-9be1-44578f612e22.JPG"/>
          <p:cNvPicPr>
            <a:picLocks noChangeAspect="1"/>
          </p:cNvPicPr>
          <p:nvPr/>
        </p:nvPicPr>
        <p:blipFill>
          <a:blip r:embed="rId6" cstate="print"/>
          <a:stretch>
            <a:fillRect/>
          </a:stretch>
        </p:blipFill>
        <p:spPr>
          <a:xfrm>
            <a:off x="4072128" y="0"/>
            <a:ext cx="1255776" cy="707136"/>
          </a:xfrm>
          <a:prstGeom prst="rect">
            <a:avLst/>
          </a:prstGeom>
        </p:spPr>
      </p:pic>
      <p:pic>
        <p:nvPicPr>
          <p:cNvPr id="15" name="Picture 14" descr="IMG_4551.JPG"/>
          <p:cNvPicPr>
            <a:picLocks noChangeAspect="1"/>
          </p:cNvPicPr>
          <p:nvPr/>
        </p:nvPicPr>
        <p:blipFill>
          <a:blip r:embed="rId7" cstate="print"/>
          <a:stretch>
            <a:fillRect/>
          </a:stretch>
        </p:blipFill>
        <p:spPr>
          <a:xfrm>
            <a:off x="8095488" y="5547360"/>
            <a:ext cx="1048512" cy="987552"/>
          </a:xfrm>
          <a:prstGeom prst="rect">
            <a:avLst/>
          </a:prstGeom>
        </p:spPr>
      </p:pic>
    </p:spTree>
    <p:extLst>
      <p:ext uri="{BB962C8B-B14F-4D97-AF65-F5344CB8AC3E}">
        <p14:creationId xmlns:p14="http://schemas.microsoft.com/office/powerpoint/2010/main" xmlns="" val="297764644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1"/>
            <a:ext cx="9144000" cy="704275"/>
          </a:xfrm>
          <a:prstGeom prst="rect">
            <a:avLst/>
          </a:prstGeom>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14" name="Title 13"/>
          <p:cNvSpPr>
            <a:spLocks noGrp="1"/>
          </p:cNvSpPr>
          <p:nvPr>
            <p:ph type="title"/>
          </p:nvPr>
        </p:nvSpPr>
        <p:spPr>
          <a:xfrm>
            <a:off x="628650" y="1328928"/>
            <a:ext cx="7613142" cy="3377184"/>
          </a:xfrm>
        </p:spPr>
        <p:txBody>
          <a:bodyPr>
            <a:normAutofit/>
          </a:bodyPr>
          <a:lstStyle/>
          <a:p>
            <a:pPr>
              <a:lnSpc>
                <a:spcPct val="100000"/>
              </a:lnSpc>
            </a:pPr>
            <a:r>
              <a:rPr lang="en-US" sz="2000" dirty="0" smtClean="0"/>
              <a:t>Anatomy</a:t>
            </a:r>
            <a:br>
              <a:rPr lang="en-US" sz="2000" dirty="0" smtClean="0"/>
            </a:br>
            <a:r>
              <a:rPr lang="en-US" sz="2000" dirty="0" smtClean="0"/>
              <a:t>the bladder is the organ responsible for </a:t>
            </a:r>
            <a:r>
              <a:rPr lang="en-US" sz="2000" dirty="0" err="1" smtClean="0"/>
              <a:t>micturition</a:t>
            </a:r>
            <a:r>
              <a:rPr lang="en-US" sz="2000" dirty="0" smtClean="0"/>
              <a:t> (the process of emptying after filling of the bladder)</a:t>
            </a:r>
            <a:br>
              <a:rPr lang="en-US" sz="2000" dirty="0" smtClean="0"/>
            </a:br>
            <a:r>
              <a:rPr lang="en-US" sz="2000" dirty="0" smtClean="0"/>
              <a:t>the muscle in the bladder is of the smooth type of muscles arranged in layers that are in right angle to each other to give strength to sustain the pressure that develop while the bladder fill</a:t>
            </a:r>
            <a:br>
              <a:rPr lang="en-US" sz="2000" dirty="0" smtClean="0"/>
            </a:br>
            <a:r>
              <a:rPr lang="en-US" sz="2000" dirty="0" smtClean="0"/>
              <a:t>grossly the bladder is a chamber consisting of two main parts :</a:t>
            </a:r>
            <a:br>
              <a:rPr lang="en-US" sz="2000" dirty="0" smtClean="0"/>
            </a:br>
            <a:r>
              <a:rPr lang="en-US" sz="2000" dirty="0" smtClean="0"/>
              <a:t>1-the body large capacity for urine collection </a:t>
            </a:r>
            <a:br>
              <a:rPr lang="en-US" sz="2000" dirty="0" smtClean="0"/>
            </a:br>
            <a:r>
              <a:rPr lang="en-US" sz="2000" dirty="0" smtClean="0"/>
              <a:t>2- the neck the </a:t>
            </a:r>
            <a:r>
              <a:rPr lang="en-US" sz="2000" dirty="0" err="1" smtClean="0"/>
              <a:t>funnle</a:t>
            </a:r>
            <a:r>
              <a:rPr lang="en-US" sz="2000" dirty="0" smtClean="0"/>
              <a:t> shaped extension of the bladder</a:t>
            </a:r>
            <a:endParaRPr lang="en-US" sz="2000" dirty="0"/>
          </a:p>
        </p:txBody>
      </p:sp>
      <p:sp>
        <p:nvSpPr>
          <p:cNvPr id="5" name="Subtitle 4"/>
          <p:cNvSpPr>
            <a:spLocks noGrp="1"/>
          </p:cNvSpPr>
          <p:nvPr>
            <p:ph type="subTitle" idx="4294967295"/>
          </p:nvPr>
        </p:nvSpPr>
        <p:spPr>
          <a:xfrm>
            <a:off x="5257800" y="0"/>
            <a:ext cx="3886200" cy="704850"/>
          </a:xfrm>
        </p:spPr>
        <p:txBody>
          <a:bodyPr>
            <a:noAutofit/>
          </a:bodyPr>
          <a:lstStyle/>
          <a:p>
            <a:pPr algn="ctr"/>
            <a:r>
              <a:rPr lang="en-US" sz="1400" dirty="0" smtClean="0">
                <a:solidFill>
                  <a:srgbClr val="002060"/>
                </a:solidFill>
                <a:latin typeface="Berlin Sans FB Demi" panose="020E0802020502020306" pitchFamily="34" charset="0"/>
              </a:rPr>
              <a:t>Ministry of higher Education                                     and Scientific Researches</a:t>
            </a:r>
            <a:endParaRPr lang="en-US" sz="1400" dirty="0">
              <a:solidFill>
                <a:srgbClr val="002060"/>
              </a:solidFill>
              <a:latin typeface="Berlin Sans FB Demi" panose="020E0802020502020306" pitchFamily="34" charset="0"/>
            </a:endParaRPr>
          </a:p>
        </p:txBody>
      </p:sp>
      <p:sp>
        <p:nvSpPr>
          <p:cNvPr id="6" name="Subtitle 4"/>
          <p:cNvSpPr txBox="1">
            <a:spLocks/>
          </p:cNvSpPr>
          <p:nvPr/>
        </p:nvSpPr>
        <p:spPr>
          <a:xfrm>
            <a:off x="213360" y="0"/>
            <a:ext cx="3886200" cy="648856"/>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2400" kern="1200" cap="all" spc="200" baseline="0">
                <a:solidFill>
                  <a:schemeClr val="tx2"/>
                </a:solidFill>
                <a:latin typeface="+mj-lt"/>
                <a:ea typeface="+mn-ea"/>
                <a:cs typeface="+mn-cs"/>
              </a:defRPr>
            </a:lvl1pPr>
            <a:lvl2pPr marL="4572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9pPr>
          </a:lstStyle>
          <a:p>
            <a:pPr algn="ctr">
              <a:lnSpc>
                <a:spcPct val="100000"/>
              </a:lnSpc>
            </a:pPr>
            <a:r>
              <a:rPr lang="en-US" sz="1400" dirty="0">
                <a:solidFill>
                  <a:srgbClr val="002060"/>
                </a:solidFill>
                <a:latin typeface="Berlin Sans FB Demi" panose="020E0802020502020306" pitchFamily="34" charset="0"/>
              </a:rPr>
              <a:t>University of </a:t>
            </a:r>
            <a:r>
              <a:rPr lang="en-US" sz="1400" dirty="0" smtClean="0">
                <a:solidFill>
                  <a:srgbClr val="002060"/>
                </a:solidFill>
                <a:latin typeface="Berlin Sans FB Demi" panose="020E0802020502020306" pitchFamily="34" charset="0"/>
              </a:rPr>
              <a:t>Basrah                Al-</a:t>
            </a:r>
            <a:r>
              <a:rPr lang="en-US" sz="1400" dirty="0" err="1" smtClean="0">
                <a:solidFill>
                  <a:srgbClr val="002060"/>
                </a:solidFill>
                <a:latin typeface="Berlin Sans FB Demi" panose="020E0802020502020306" pitchFamily="34" charset="0"/>
              </a:rPr>
              <a:t>zahraa</a:t>
            </a:r>
            <a:r>
              <a:rPr lang="en-US" sz="1400" dirty="0" smtClean="0">
                <a:solidFill>
                  <a:srgbClr val="002060"/>
                </a:solidFill>
                <a:latin typeface="Berlin Sans FB Demi" panose="020E0802020502020306" pitchFamily="34" charset="0"/>
              </a:rPr>
              <a:t> medical </a:t>
            </a:r>
            <a:r>
              <a:rPr lang="en-US" sz="1400" dirty="0">
                <a:solidFill>
                  <a:srgbClr val="002060"/>
                </a:solidFill>
                <a:latin typeface="Berlin Sans FB Demi" panose="020E0802020502020306" pitchFamily="34" charset="0"/>
              </a:rPr>
              <a:t>college</a:t>
            </a:r>
          </a:p>
        </p:txBody>
      </p:sp>
      <p:sp>
        <p:nvSpPr>
          <p:cNvPr id="9" name="Rectangle 8"/>
          <p:cNvSpPr/>
          <p:nvPr/>
        </p:nvSpPr>
        <p:spPr>
          <a:xfrm>
            <a:off x="0" y="5550794"/>
            <a:ext cx="9144000" cy="1133342"/>
          </a:xfrm>
          <a:prstGeom prst="rect">
            <a:avLst/>
          </a:prstGeom>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ln>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r>
              <a:rPr lang="en-US" b="1" dirty="0" smtClean="0"/>
              <a:t>            </a:t>
            </a:r>
            <a:endParaRPr lang="en-US" dirty="0"/>
          </a:p>
          <a:p>
            <a:r>
              <a:rPr lang="en-US" b="1" dirty="0" smtClean="0"/>
              <a:t>           </a:t>
            </a:r>
            <a:r>
              <a:rPr lang="en-US" b="1" dirty="0"/>
              <a:t> </a:t>
            </a:r>
            <a:r>
              <a:rPr lang="en-US" b="1" dirty="0" smtClean="0"/>
              <a:t> </a:t>
            </a:r>
          </a:p>
          <a:p>
            <a:pPr lvl="0"/>
            <a:r>
              <a:rPr lang="en-US" b="1" dirty="0" smtClean="0"/>
              <a:t>             </a:t>
            </a:r>
          </a:p>
          <a:p>
            <a:pPr lvl="0"/>
            <a:r>
              <a:rPr lang="en-US" sz="1400" b="1" dirty="0" smtClean="0">
                <a:solidFill>
                  <a:prstClr val="black"/>
                </a:solidFill>
                <a:latin typeface="Times New Roman" pitchFamily="18" charset="0"/>
                <a:cs typeface="Times New Roman" pitchFamily="18" charset="0"/>
              </a:rPr>
              <a:t>               For </a:t>
            </a:r>
            <a:r>
              <a:rPr lang="en-US" sz="1400" b="1" dirty="0">
                <a:solidFill>
                  <a:prstClr val="black"/>
                </a:solidFill>
                <a:latin typeface="Times New Roman" pitchFamily="18" charset="0"/>
                <a:cs typeface="Times New Roman" pitchFamily="18" charset="0"/>
              </a:rPr>
              <a:t>more detailed instruction, any question, cases need help please post to the group of session</a:t>
            </a:r>
            <a:r>
              <a:rPr lang="en-US" sz="1400" b="1" dirty="0" smtClean="0">
                <a:solidFill>
                  <a:prstClr val="black"/>
                </a:solidFill>
                <a:latin typeface="Times New Roman" pitchFamily="18" charset="0"/>
                <a:cs typeface="Times New Roman" pitchFamily="18" charset="0"/>
              </a:rPr>
              <a:t>.</a:t>
            </a:r>
            <a:endParaRPr lang="en-US" sz="1400" b="1" dirty="0">
              <a:solidFill>
                <a:prstClr val="black"/>
              </a:solidFill>
              <a:latin typeface="Times New Roman" pitchFamily="18" charset="0"/>
              <a:cs typeface="Times New Roman" pitchFamily="18" charset="0"/>
            </a:endParaRPr>
          </a:p>
        </p:txBody>
      </p:sp>
      <p:sp>
        <p:nvSpPr>
          <p:cNvPr id="10" name="TextBox 9"/>
          <p:cNvSpPr txBox="1"/>
          <p:nvPr/>
        </p:nvSpPr>
        <p:spPr>
          <a:xfrm>
            <a:off x="0" y="2365248"/>
            <a:ext cx="8682506" cy="1200329"/>
          </a:xfrm>
          <a:prstGeom prst="rect">
            <a:avLst/>
          </a:prstGeom>
          <a:noFill/>
        </p:spPr>
        <p:txBody>
          <a:bodyPr wrap="square" rtlCol="0">
            <a:spAutoFit/>
          </a:bodyPr>
          <a:lstStyle/>
          <a:p>
            <a:endParaRPr lang="en-US" sz="2400" dirty="0"/>
          </a:p>
          <a:p>
            <a:endParaRPr lang="en-US" sz="2400" dirty="0" smtClean="0"/>
          </a:p>
          <a:p>
            <a:endParaRPr lang="en-US" sz="2400" b="1" dirty="0">
              <a:solidFill>
                <a:srgbClr val="002060"/>
              </a:solidFill>
            </a:endParaRPr>
          </a:p>
        </p:txBody>
      </p:sp>
      <p:pic>
        <p:nvPicPr>
          <p:cNvPr id="12" name="Picture 1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234545" y="0"/>
            <a:ext cx="759825" cy="742017"/>
          </a:xfrm>
          <a:prstGeom prst="rect">
            <a:avLst/>
          </a:prstGeom>
        </p:spPr>
      </p:pic>
      <p:pic>
        <p:nvPicPr>
          <p:cNvPr id="11"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44887" y="5595237"/>
            <a:ext cx="504423" cy="48359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3" name="Picture 5"/>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25635" y="6244478"/>
            <a:ext cx="542925" cy="4389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5" name="Rectangle 14"/>
          <p:cNvSpPr/>
          <p:nvPr/>
        </p:nvSpPr>
        <p:spPr>
          <a:xfrm>
            <a:off x="7729728" y="755904"/>
            <a:ext cx="91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LO1</a:t>
            </a:r>
            <a:endParaRPr lang="en-US" dirty="0"/>
          </a:p>
        </p:txBody>
      </p:sp>
      <p:pic>
        <p:nvPicPr>
          <p:cNvPr id="16" name="Picture 15" descr="514f98a0-26d4-480c-9be1-44578f612e22.JPG"/>
          <p:cNvPicPr>
            <a:picLocks noChangeAspect="1"/>
          </p:cNvPicPr>
          <p:nvPr/>
        </p:nvPicPr>
        <p:blipFill>
          <a:blip r:embed="rId6" cstate="print"/>
          <a:stretch>
            <a:fillRect/>
          </a:stretch>
        </p:blipFill>
        <p:spPr>
          <a:xfrm>
            <a:off x="4072128" y="0"/>
            <a:ext cx="1255776" cy="707136"/>
          </a:xfrm>
          <a:prstGeom prst="rect">
            <a:avLst/>
          </a:prstGeom>
        </p:spPr>
      </p:pic>
      <p:pic>
        <p:nvPicPr>
          <p:cNvPr id="17" name="Picture 16" descr="IMG_4551.JPG"/>
          <p:cNvPicPr>
            <a:picLocks noChangeAspect="1"/>
          </p:cNvPicPr>
          <p:nvPr/>
        </p:nvPicPr>
        <p:blipFill>
          <a:blip r:embed="rId7" cstate="print"/>
          <a:stretch>
            <a:fillRect/>
          </a:stretch>
        </p:blipFill>
        <p:spPr>
          <a:xfrm>
            <a:off x="8095488" y="5547360"/>
            <a:ext cx="1048512" cy="987552"/>
          </a:xfrm>
          <a:prstGeom prst="rect">
            <a:avLst/>
          </a:prstGeom>
        </p:spPr>
      </p:pic>
    </p:spTree>
    <p:extLst>
      <p:ext uri="{BB962C8B-B14F-4D97-AF65-F5344CB8AC3E}">
        <p14:creationId xmlns:p14="http://schemas.microsoft.com/office/powerpoint/2010/main" xmlns="" val="297764644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1"/>
            <a:ext cx="9144000" cy="704275"/>
          </a:xfrm>
          <a:prstGeom prst="rect">
            <a:avLst/>
          </a:prstGeom>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16" name="Title 15"/>
          <p:cNvSpPr>
            <a:spLocks noGrp="1"/>
          </p:cNvSpPr>
          <p:nvPr>
            <p:ph type="title"/>
          </p:nvPr>
        </p:nvSpPr>
        <p:spPr>
          <a:xfrm>
            <a:off x="628650" y="755904"/>
            <a:ext cx="7710678" cy="4401312"/>
          </a:xfrm>
        </p:spPr>
        <p:txBody>
          <a:bodyPr>
            <a:normAutofit/>
          </a:bodyPr>
          <a:lstStyle/>
          <a:p>
            <a:endParaRPr lang="en-US" sz="2000" dirty="0"/>
          </a:p>
        </p:txBody>
      </p:sp>
      <p:sp>
        <p:nvSpPr>
          <p:cNvPr id="5" name="Subtitle 4"/>
          <p:cNvSpPr>
            <a:spLocks noGrp="1"/>
          </p:cNvSpPr>
          <p:nvPr>
            <p:ph type="subTitle" idx="4294967295"/>
          </p:nvPr>
        </p:nvSpPr>
        <p:spPr>
          <a:xfrm>
            <a:off x="5257800" y="0"/>
            <a:ext cx="3886200" cy="704850"/>
          </a:xfrm>
        </p:spPr>
        <p:txBody>
          <a:bodyPr>
            <a:noAutofit/>
          </a:bodyPr>
          <a:lstStyle/>
          <a:p>
            <a:pPr algn="ctr"/>
            <a:r>
              <a:rPr lang="en-US" sz="1400" dirty="0" smtClean="0">
                <a:solidFill>
                  <a:srgbClr val="002060"/>
                </a:solidFill>
                <a:latin typeface="Berlin Sans FB Demi" panose="020E0802020502020306" pitchFamily="34" charset="0"/>
              </a:rPr>
              <a:t>Ministry of higher Education                                     and Scientific Researches</a:t>
            </a:r>
            <a:endParaRPr lang="en-US" sz="1400" dirty="0">
              <a:solidFill>
                <a:srgbClr val="002060"/>
              </a:solidFill>
              <a:latin typeface="Berlin Sans FB Demi" panose="020E0802020502020306" pitchFamily="34" charset="0"/>
            </a:endParaRPr>
          </a:p>
        </p:txBody>
      </p:sp>
      <p:sp>
        <p:nvSpPr>
          <p:cNvPr id="6" name="Subtitle 4"/>
          <p:cNvSpPr txBox="1">
            <a:spLocks/>
          </p:cNvSpPr>
          <p:nvPr/>
        </p:nvSpPr>
        <p:spPr>
          <a:xfrm>
            <a:off x="152400" y="0"/>
            <a:ext cx="3886200" cy="648856"/>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2400" kern="1200" cap="all" spc="200" baseline="0">
                <a:solidFill>
                  <a:schemeClr val="tx2"/>
                </a:solidFill>
                <a:latin typeface="+mj-lt"/>
                <a:ea typeface="+mn-ea"/>
                <a:cs typeface="+mn-cs"/>
              </a:defRPr>
            </a:lvl1pPr>
            <a:lvl2pPr marL="4572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9pPr>
          </a:lstStyle>
          <a:p>
            <a:pPr algn="ctr">
              <a:lnSpc>
                <a:spcPct val="100000"/>
              </a:lnSpc>
            </a:pPr>
            <a:r>
              <a:rPr lang="en-US" sz="1400" dirty="0">
                <a:solidFill>
                  <a:srgbClr val="002060"/>
                </a:solidFill>
                <a:latin typeface="Berlin Sans FB Demi" panose="020E0802020502020306" pitchFamily="34" charset="0"/>
              </a:rPr>
              <a:t>University of </a:t>
            </a:r>
            <a:r>
              <a:rPr lang="en-US" sz="1400" dirty="0" smtClean="0">
                <a:solidFill>
                  <a:srgbClr val="002060"/>
                </a:solidFill>
                <a:latin typeface="Berlin Sans FB Demi" panose="020E0802020502020306" pitchFamily="34" charset="0"/>
              </a:rPr>
              <a:t>Basrah                Al-</a:t>
            </a:r>
            <a:r>
              <a:rPr lang="en-US" sz="1400" dirty="0" err="1" smtClean="0">
                <a:solidFill>
                  <a:srgbClr val="002060"/>
                </a:solidFill>
                <a:latin typeface="Berlin Sans FB Demi" panose="020E0802020502020306" pitchFamily="34" charset="0"/>
              </a:rPr>
              <a:t>zahraa</a:t>
            </a:r>
            <a:r>
              <a:rPr lang="en-US" sz="1400" dirty="0" smtClean="0">
                <a:solidFill>
                  <a:srgbClr val="002060"/>
                </a:solidFill>
                <a:latin typeface="Berlin Sans FB Demi" panose="020E0802020502020306" pitchFamily="34" charset="0"/>
              </a:rPr>
              <a:t> medical </a:t>
            </a:r>
            <a:r>
              <a:rPr lang="en-US" sz="1400" dirty="0">
                <a:solidFill>
                  <a:srgbClr val="002060"/>
                </a:solidFill>
                <a:latin typeface="Berlin Sans FB Demi" panose="020E0802020502020306" pitchFamily="34" charset="0"/>
              </a:rPr>
              <a:t>college</a:t>
            </a:r>
          </a:p>
        </p:txBody>
      </p:sp>
      <p:sp>
        <p:nvSpPr>
          <p:cNvPr id="9" name="Rectangle 8"/>
          <p:cNvSpPr/>
          <p:nvPr/>
        </p:nvSpPr>
        <p:spPr>
          <a:xfrm>
            <a:off x="0" y="5550794"/>
            <a:ext cx="9144000" cy="1133342"/>
          </a:xfrm>
          <a:prstGeom prst="rect">
            <a:avLst/>
          </a:prstGeom>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ln>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r>
              <a:rPr lang="en-US" b="1" dirty="0" smtClean="0"/>
              <a:t>            </a:t>
            </a:r>
            <a:endParaRPr lang="en-US" dirty="0"/>
          </a:p>
          <a:p>
            <a:r>
              <a:rPr lang="en-US" b="1" dirty="0" smtClean="0"/>
              <a:t>           </a:t>
            </a:r>
            <a:r>
              <a:rPr lang="en-US" b="1" dirty="0"/>
              <a:t> </a:t>
            </a:r>
            <a:r>
              <a:rPr lang="en-US" b="1" dirty="0" smtClean="0"/>
              <a:t> </a:t>
            </a:r>
          </a:p>
          <a:p>
            <a:pPr lvl="0"/>
            <a:r>
              <a:rPr lang="en-US" b="1" dirty="0" smtClean="0"/>
              <a:t>             </a:t>
            </a:r>
          </a:p>
          <a:p>
            <a:pPr lvl="0"/>
            <a:r>
              <a:rPr lang="en-US" sz="1400" b="1" dirty="0" smtClean="0">
                <a:solidFill>
                  <a:prstClr val="black"/>
                </a:solidFill>
                <a:latin typeface="Times New Roman" pitchFamily="18" charset="0"/>
                <a:cs typeface="Times New Roman" pitchFamily="18" charset="0"/>
              </a:rPr>
              <a:t>               For </a:t>
            </a:r>
            <a:r>
              <a:rPr lang="en-US" sz="1400" b="1" dirty="0">
                <a:solidFill>
                  <a:prstClr val="black"/>
                </a:solidFill>
                <a:latin typeface="Times New Roman" pitchFamily="18" charset="0"/>
                <a:cs typeface="Times New Roman" pitchFamily="18" charset="0"/>
              </a:rPr>
              <a:t>more detailed instruction, any question, cases need help please post to the group of session</a:t>
            </a:r>
            <a:r>
              <a:rPr lang="en-US" sz="1400" b="1" dirty="0" smtClean="0">
                <a:solidFill>
                  <a:prstClr val="black"/>
                </a:solidFill>
                <a:latin typeface="Times New Roman" pitchFamily="18" charset="0"/>
                <a:cs typeface="Times New Roman" pitchFamily="18" charset="0"/>
              </a:rPr>
              <a:t>.</a:t>
            </a:r>
            <a:endParaRPr lang="en-US" sz="1400" b="1" dirty="0">
              <a:solidFill>
                <a:prstClr val="black"/>
              </a:solidFill>
              <a:latin typeface="Times New Roman" pitchFamily="18" charset="0"/>
              <a:cs typeface="Times New Roman" pitchFamily="18" charset="0"/>
            </a:endParaRPr>
          </a:p>
        </p:txBody>
      </p:sp>
      <p:sp>
        <p:nvSpPr>
          <p:cNvPr id="10" name="TextBox 9"/>
          <p:cNvSpPr txBox="1"/>
          <p:nvPr/>
        </p:nvSpPr>
        <p:spPr>
          <a:xfrm>
            <a:off x="152401" y="973420"/>
            <a:ext cx="8682506" cy="1200329"/>
          </a:xfrm>
          <a:prstGeom prst="rect">
            <a:avLst/>
          </a:prstGeom>
          <a:noFill/>
        </p:spPr>
        <p:txBody>
          <a:bodyPr wrap="square" rtlCol="0">
            <a:spAutoFit/>
          </a:bodyPr>
          <a:lstStyle/>
          <a:p>
            <a:endParaRPr lang="en-US" sz="2400" dirty="0"/>
          </a:p>
          <a:p>
            <a:endParaRPr lang="en-US" sz="2400" dirty="0" smtClean="0"/>
          </a:p>
          <a:p>
            <a:endParaRPr lang="en-US" sz="2400" b="1" dirty="0">
              <a:solidFill>
                <a:srgbClr val="002060"/>
              </a:solidFill>
            </a:endParaRPr>
          </a:p>
        </p:txBody>
      </p:sp>
      <p:pic>
        <p:nvPicPr>
          <p:cNvPr id="12" name="Picture 1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234545" y="0"/>
            <a:ext cx="759825" cy="742017"/>
          </a:xfrm>
          <a:prstGeom prst="rect">
            <a:avLst/>
          </a:prstGeom>
        </p:spPr>
      </p:pic>
      <p:pic>
        <p:nvPicPr>
          <p:cNvPr id="11"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44887" y="5595237"/>
            <a:ext cx="504423" cy="48359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3" name="Picture 5"/>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25635" y="6244478"/>
            <a:ext cx="542925" cy="4389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4" name="Picture 13" descr="514f98a0-26d4-480c-9be1-44578f612e22.JPG"/>
          <p:cNvPicPr>
            <a:picLocks noChangeAspect="1"/>
          </p:cNvPicPr>
          <p:nvPr/>
        </p:nvPicPr>
        <p:blipFill>
          <a:blip r:embed="rId6" cstate="print"/>
          <a:stretch>
            <a:fillRect/>
          </a:stretch>
        </p:blipFill>
        <p:spPr>
          <a:xfrm>
            <a:off x="4230624" y="0"/>
            <a:ext cx="926592" cy="707136"/>
          </a:xfrm>
          <a:prstGeom prst="rect">
            <a:avLst/>
          </a:prstGeom>
        </p:spPr>
      </p:pic>
      <p:sp>
        <p:nvSpPr>
          <p:cNvPr id="15" name="Rectangle 14"/>
          <p:cNvSpPr/>
          <p:nvPr/>
        </p:nvSpPr>
        <p:spPr>
          <a:xfrm>
            <a:off x="8071104" y="755904"/>
            <a:ext cx="91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LO2</a:t>
            </a:r>
            <a:endParaRPr lang="en-US" dirty="0"/>
          </a:p>
        </p:txBody>
      </p:sp>
      <p:pic>
        <p:nvPicPr>
          <p:cNvPr id="17" name="Picture 16" descr="IMG_4551.JPG"/>
          <p:cNvPicPr>
            <a:picLocks noChangeAspect="1"/>
          </p:cNvPicPr>
          <p:nvPr/>
        </p:nvPicPr>
        <p:blipFill>
          <a:blip r:embed="rId7" cstate="print"/>
          <a:stretch>
            <a:fillRect/>
          </a:stretch>
        </p:blipFill>
        <p:spPr>
          <a:xfrm>
            <a:off x="8095488" y="5547360"/>
            <a:ext cx="1048512" cy="987552"/>
          </a:xfrm>
          <a:prstGeom prst="rect">
            <a:avLst/>
          </a:prstGeom>
        </p:spPr>
      </p:pic>
      <p:pic>
        <p:nvPicPr>
          <p:cNvPr id="19" name="Picture 18" descr="ScreenShot097.bmp"/>
          <p:cNvPicPr>
            <a:picLocks noChangeAspect="1"/>
          </p:cNvPicPr>
          <p:nvPr/>
        </p:nvPicPr>
        <p:blipFill>
          <a:blip r:embed="rId8"/>
          <a:stretch>
            <a:fillRect/>
          </a:stretch>
        </p:blipFill>
        <p:spPr>
          <a:xfrm>
            <a:off x="1914144" y="1536193"/>
            <a:ext cx="5010912" cy="3078522"/>
          </a:xfrm>
          <a:prstGeom prst="rect">
            <a:avLst/>
          </a:prstGeom>
        </p:spPr>
      </p:pic>
    </p:spTree>
    <p:extLst>
      <p:ext uri="{BB962C8B-B14F-4D97-AF65-F5344CB8AC3E}">
        <p14:creationId xmlns:p14="http://schemas.microsoft.com/office/powerpoint/2010/main" xmlns="" val="297764644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1"/>
            <a:ext cx="9144000" cy="704275"/>
          </a:xfrm>
          <a:prstGeom prst="rect">
            <a:avLst/>
          </a:prstGeom>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15" name="Title 14"/>
          <p:cNvSpPr>
            <a:spLocks noGrp="1"/>
          </p:cNvSpPr>
          <p:nvPr>
            <p:ph type="ctrTitle"/>
          </p:nvPr>
        </p:nvSpPr>
        <p:spPr>
          <a:xfrm>
            <a:off x="685800" y="1731264"/>
            <a:ext cx="7772400" cy="1901952"/>
          </a:xfrm>
        </p:spPr>
        <p:txBody>
          <a:bodyPr>
            <a:normAutofit/>
          </a:bodyPr>
          <a:lstStyle/>
          <a:p>
            <a:pPr algn="l"/>
            <a:r>
              <a:rPr lang="en-US" sz="2000" b="1" dirty="0" smtClean="0"/>
              <a:t>The </a:t>
            </a:r>
            <a:r>
              <a:rPr lang="en-US" sz="2000" b="1" dirty="0" err="1" smtClean="0"/>
              <a:t>detrusor</a:t>
            </a:r>
            <a:r>
              <a:rPr lang="en-US" sz="2000" b="1" dirty="0" smtClean="0"/>
              <a:t> muscle ; smooth muscle fibers ,the cells are close to each other allowing action potential to spread  rapidly </a:t>
            </a:r>
            <a:br>
              <a:rPr lang="en-US" sz="2000" b="1" dirty="0" smtClean="0"/>
            </a:br>
            <a:r>
              <a:rPr lang="en-US" sz="2000" b="1" dirty="0" smtClean="0"/>
              <a:t>the contraction produce pressure of about 40-60mmHg</a:t>
            </a:r>
            <a:endParaRPr lang="en-US" sz="2000" b="1" dirty="0"/>
          </a:p>
        </p:txBody>
      </p:sp>
      <p:sp>
        <p:nvSpPr>
          <p:cNvPr id="5" name="Subtitle 4"/>
          <p:cNvSpPr>
            <a:spLocks noGrp="1"/>
          </p:cNvSpPr>
          <p:nvPr>
            <p:ph type="subTitle" idx="1"/>
          </p:nvPr>
        </p:nvSpPr>
        <p:spPr>
          <a:xfrm>
            <a:off x="597408" y="2328672"/>
            <a:ext cx="8119872" cy="1414272"/>
          </a:xfrm>
        </p:spPr>
        <p:txBody>
          <a:bodyPr>
            <a:noAutofit/>
          </a:bodyPr>
          <a:lstStyle/>
          <a:p>
            <a:pPr algn="l">
              <a:buFont typeface="Wingdings" pitchFamily="2" charset="2"/>
              <a:buChar char="§"/>
            </a:pPr>
            <a:endParaRPr lang="en-US" sz="1400" dirty="0" smtClean="0">
              <a:solidFill>
                <a:srgbClr val="002060"/>
              </a:solidFill>
              <a:latin typeface="Berlin Sans FB Demi" panose="020E0802020502020306" pitchFamily="34" charset="0"/>
            </a:endParaRPr>
          </a:p>
          <a:p>
            <a:pPr algn="l"/>
            <a:endParaRPr lang="en-US" sz="1400" dirty="0" smtClean="0">
              <a:solidFill>
                <a:srgbClr val="002060"/>
              </a:solidFill>
              <a:latin typeface="Berlin Sans FB Demi" panose="020E0802020502020306" pitchFamily="34" charset="0"/>
            </a:endParaRPr>
          </a:p>
          <a:p>
            <a:pPr algn="l"/>
            <a:endParaRPr lang="en-US" sz="1400" dirty="0" smtClean="0">
              <a:solidFill>
                <a:srgbClr val="002060"/>
              </a:solidFill>
              <a:latin typeface="Berlin Sans FB Demi" panose="020E0802020502020306" pitchFamily="34" charset="0"/>
            </a:endParaRPr>
          </a:p>
          <a:p>
            <a:pPr algn="l"/>
            <a:endParaRPr lang="en-US" sz="1400" dirty="0" smtClean="0">
              <a:solidFill>
                <a:srgbClr val="002060"/>
              </a:solidFill>
              <a:latin typeface="Berlin Sans FB Demi" panose="020E0802020502020306" pitchFamily="34" charset="0"/>
            </a:endParaRPr>
          </a:p>
          <a:p>
            <a:pPr algn="l"/>
            <a:r>
              <a:rPr lang="en-US" sz="2000" b="1" dirty="0" smtClean="0">
                <a:solidFill>
                  <a:srgbClr val="002060"/>
                </a:solidFill>
                <a:latin typeface="Times New Roman" pitchFamily="18" charset="0"/>
                <a:cs typeface="Times New Roman" pitchFamily="18" charset="0"/>
              </a:rPr>
              <a:t>The </a:t>
            </a:r>
            <a:r>
              <a:rPr lang="en-US" sz="2000" b="1" dirty="0" smtClean="0">
                <a:solidFill>
                  <a:srgbClr val="002060"/>
                </a:solidFill>
                <a:latin typeface="Times New Roman" pitchFamily="18" charset="0"/>
                <a:cs typeface="Times New Roman" pitchFamily="18" charset="0"/>
              </a:rPr>
              <a:t>contraction thus </a:t>
            </a:r>
            <a:r>
              <a:rPr lang="en-US" sz="2000" b="1" dirty="0" smtClean="0">
                <a:solidFill>
                  <a:srgbClr val="002060"/>
                </a:solidFill>
                <a:latin typeface="Times New Roman" pitchFamily="18" charset="0"/>
                <a:cs typeface="Times New Roman" pitchFamily="18" charset="0"/>
              </a:rPr>
              <a:t>occur </a:t>
            </a:r>
            <a:r>
              <a:rPr lang="en-US" sz="2000" b="1" dirty="0" smtClean="0">
                <a:solidFill>
                  <a:srgbClr val="002060"/>
                </a:solidFill>
                <a:latin typeface="Times New Roman" pitchFamily="18" charset="0"/>
                <a:cs typeface="Times New Roman" pitchFamily="18" charset="0"/>
              </a:rPr>
              <a:t>at once to the whole </a:t>
            </a:r>
            <a:r>
              <a:rPr lang="en-US" sz="2000" b="1" dirty="0" err="1" smtClean="0">
                <a:solidFill>
                  <a:srgbClr val="002060"/>
                </a:solidFill>
                <a:latin typeface="Times New Roman" pitchFamily="18" charset="0"/>
                <a:cs typeface="Times New Roman" pitchFamily="18" charset="0"/>
              </a:rPr>
              <a:t>bladder</a:t>
            </a:r>
            <a:r>
              <a:rPr lang="en-US" sz="2000" b="1" dirty="0" err="1" smtClean="0">
                <a:latin typeface="Times New Roman" pitchFamily="18" charset="0"/>
                <a:cs typeface="Times New Roman" pitchFamily="18" charset="0"/>
              </a:rPr>
              <a:t>The</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trigone</a:t>
            </a:r>
            <a:r>
              <a:rPr lang="en-US" sz="2000" b="1" dirty="0" smtClean="0">
                <a:latin typeface="Times New Roman" pitchFamily="18" charset="0"/>
                <a:cs typeface="Times New Roman" pitchFamily="18" charset="0"/>
              </a:rPr>
              <a:t> it is a triangular area at the posterior wall of the bladder ,it is apex is lower down directed inferiorly to connect to the posterior urethra while its base is landmarked by the two </a:t>
            </a:r>
            <a:r>
              <a:rPr lang="en-US" sz="2000" b="1" dirty="0" err="1" smtClean="0">
                <a:latin typeface="Times New Roman" pitchFamily="18" charset="0"/>
                <a:cs typeface="Times New Roman" pitchFamily="18" charset="0"/>
              </a:rPr>
              <a:t>ureteric</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openingsThe</a:t>
            </a:r>
            <a:r>
              <a:rPr lang="en-US" sz="2000" b="1" dirty="0" smtClean="0">
                <a:latin typeface="Times New Roman" pitchFamily="18" charset="0"/>
                <a:cs typeface="Times New Roman" pitchFamily="18" charset="0"/>
              </a:rPr>
              <a:t> </a:t>
            </a:r>
            <a:r>
              <a:rPr lang="en-US" sz="2000" b="1" dirty="0" smtClean="0">
                <a:latin typeface="Times New Roman" pitchFamily="18" charset="0"/>
                <a:cs typeface="Times New Roman" pitchFamily="18" charset="0"/>
              </a:rPr>
              <a:t>bladder neck (posterior urethra) is 2-3 cm long its mucosa is surrounded by smooth muscle +</a:t>
            </a:r>
            <a:r>
              <a:rPr lang="en-US" sz="2000" b="1" dirty="0" err="1" smtClean="0">
                <a:latin typeface="Times New Roman" pitchFamily="18" charset="0"/>
                <a:cs typeface="Times New Roman" pitchFamily="18" charset="0"/>
              </a:rPr>
              <a:t>ilastic</a:t>
            </a:r>
            <a:r>
              <a:rPr lang="en-US" sz="2000" b="1" dirty="0" smtClean="0">
                <a:latin typeface="Times New Roman" pitchFamily="18" charset="0"/>
                <a:cs typeface="Times New Roman" pitchFamily="18" charset="0"/>
              </a:rPr>
              <a:t> tissue =internal sphincter</a:t>
            </a:r>
          </a:p>
          <a:p>
            <a:pPr algn="l"/>
            <a:r>
              <a:rPr lang="en-US" sz="2000" dirty="0" smtClean="0">
                <a:solidFill>
                  <a:srgbClr val="002060"/>
                </a:solidFill>
                <a:latin typeface="Berlin Sans FB Demi" panose="020E0802020502020306" pitchFamily="34" charset="0"/>
              </a:rPr>
              <a:t> </a:t>
            </a:r>
            <a:endParaRPr lang="en-US" sz="2000" dirty="0">
              <a:solidFill>
                <a:srgbClr val="002060"/>
              </a:solidFill>
              <a:latin typeface="Berlin Sans FB Demi" panose="020E0802020502020306" pitchFamily="34" charset="0"/>
            </a:endParaRPr>
          </a:p>
        </p:txBody>
      </p:sp>
      <p:sp>
        <p:nvSpPr>
          <p:cNvPr id="6" name="Subtitle 4"/>
          <p:cNvSpPr txBox="1">
            <a:spLocks/>
          </p:cNvSpPr>
          <p:nvPr/>
        </p:nvSpPr>
        <p:spPr>
          <a:xfrm>
            <a:off x="152400" y="0"/>
            <a:ext cx="3886200" cy="648856"/>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2400" kern="1200" cap="all" spc="200" baseline="0">
                <a:solidFill>
                  <a:schemeClr val="tx2"/>
                </a:solidFill>
                <a:latin typeface="+mj-lt"/>
                <a:ea typeface="+mn-ea"/>
                <a:cs typeface="+mn-cs"/>
              </a:defRPr>
            </a:lvl1pPr>
            <a:lvl2pPr marL="4572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9pPr>
          </a:lstStyle>
          <a:p>
            <a:pPr algn="ctr">
              <a:lnSpc>
                <a:spcPct val="100000"/>
              </a:lnSpc>
            </a:pPr>
            <a:r>
              <a:rPr lang="en-US" sz="1400" dirty="0">
                <a:solidFill>
                  <a:srgbClr val="002060"/>
                </a:solidFill>
                <a:latin typeface="Berlin Sans FB Demi" panose="020E0802020502020306" pitchFamily="34" charset="0"/>
              </a:rPr>
              <a:t>University of </a:t>
            </a:r>
            <a:r>
              <a:rPr lang="en-US" sz="1400" dirty="0" smtClean="0">
                <a:solidFill>
                  <a:srgbClr val="002060"/>
                </a:solidFill>
                <a:latin typeface="Berlin Sans FB Demi" panose="020E0802020502020306" pitchFamily="34" charset="0"/>
              </a:rPr>
              <a:t>Basrah                Al-</a:t>
            </a:r>
            <a:r>
              <a:rPr lang="en-US" sz="1400" dirty="0" err="1" smtClean="0">
                <a:solidFill>
                  <a:srgbClr val="002060"/>
                </a:solidFill>
                <a:latin typeface="Berlin Sans FB Demi" panose="020E0802020502020306" pitchFamily="34" charset="0"/>
              </a:rPr>
              <a:t>zahraa</a:t>
            </a:r>
            <a:r>
              <a:rPr lang="en-US" sz="1400" dirty="0" smtClean="0">
                <a:solidFill>
                  <a:srgbClr val="002060"/>
                </a:solidFill>
                <a:latin typeface="Berlin Sans FB Demi" panose="020E0802020502020306" pitchFamily="34" charset="0"/>
              </a:rPr>
              <a:t> medical </a:t>
            </a:r>
            <a:r>
              <a:rPr lang="en-US" sz="1400" dirty="0">
                <a:solidFill>
                  <a:srgbClr val="002060"/>
                </a:solidFill>
                <a:latin typeface="Berlin Sans FB Demi" panose="020E0802020502020306" pitchFamily="34" charset="0"/>
              </a:rPr>
              <a:t>college</a:t>
            </a:r>
          </a:p>
        </p:txBody>
      </p:sp>
      <p:sp>
        <p:nvSpPr>
          <p:cNvPr id="9" name="Rectangle 8"/>
          <p:cNvSpPr/>
          <p:nvPr/>
        </p:nvSpPr>
        <p:spPr>
          <a:xfrm>
            <a:off x="0" y="5550794"/>
            <a:ext cx="9144000" cy="1133342"/>
          </a:xfrm>
          <a:prstGeom prst="rect">
            <a:avLst/>
          </a:prstGeom>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ln>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r>
              <a:rPr lang="en-US" b="1" dirty="0" smtClean="0"/>
              <a:t>            </a:t>
            </a:r>
            <a:endParaRPr lang="en-US" dirty="0"/>
          </a:p>
          <a:p>
            <a:r>
              <a:rPr lang="en-US" b="1" dirty="0" smtClean="0"/>
              <a:t>           </a:t>
            </a:r>
            <a:r>
              <a:rPr lang="en-US" b="1" dirty="0"/>
              <a:t> </a:t>
            </a:r>
            <a:r>
              <a:rPr lang="en-US" b="1" dirty="0" smtClean="0"/>
              <a:t> </a:t>
            </a:r>
          </a:p>
          <a:p>
            <a:pPr lvl="0"/>
            <a:r>
              <a:rPr lang="en-US" b="1" dirty="0" smtClean="0"/>
              <a:t>             </a:t>
            </a:r>
          </a:p>
          <a:p>
            <a:pPr lvl="0"/>
            <a:r>
              <a:rPr lang="en-US" sz="1400" b="1" dirty="0" smtClean="0">
                <a:solidFill>
                  <a:prstClr val="black"/>
                </a:solidFill>
                <a:latin typeface="Times New Roman" pitchFamily="18" charset="0"/>
                <a:cs typeface="Times New Roman" pitchFamily="18" charset="0"/>
              </a:rPr>
              <a:t>               For </a:t>
            </a:r>
            <a:r>
              <a:rPr lang="en-US" sz="1400" b="1" dirty="0">
                <a:solidFill>
                  <a:prstClr val="black"/>
                </a:solidFill>
                <a:latin typeface="Times New Roman" pitchFamily="18" charset="0"/>
                <a:cs typeface="Times New Roman" pitchFamily="18" charset="0"/>
              </a:rPr>
              <a:t>more detailed instruction, any question, cases need help please post to the group of session</a:t>
            </a:r>
            <a:r>
              <a:rPr lang="en-US" sz="1400" b="1" dirty="0" smtClean="0">
                <a:solidFill>
                  <a:prstClr val="black"/>
                </a:solidFill>
                <a:latin typeface="Times New Roman" pitchFamily="18" charset="0"/>
                <a:cs typeface="Times New Roman" pitchFamily="18" charset="0"/>
              </a:rPr>
              <a:t>.</a:t>
            </a:r>
            <a:endParaRPr lang="en-US" sz="1400" b="1" dirty="0">
              <a:solidFill>
                <a:prstClr val="black"/>
              </a:solidFill>
              <a:latin typeface="Times New Roman" pitchFamily="18" charset="0"/>
              <a:cs typeface="Times New Roman" pitchFamily="18" charset="0"/>
            </a:endParaRPr>
          </a:p>
        </p:txBody>
      </p:sp>
      <p:sp>
        <p:nvSpPr>
          <p:cNvPr id="10" name="TextBox 9"/>
          <p:cNvSpPr txBox="1"/>
          <p:nvPr/>
        </p:nvSpPr>
        <p:spPr>
          <a:xfrm>
            <a:off x="152401" y="1645920"/>
            <a:ext cx="8682506" cy="1200329"/>
          </a:xfrm>
          <a:prstGeom prst="rect">
            <a:avLst/>
          </a:prstGeom>
          <a:noFill/>
        </p:spPr>
        <p:txBody>
          <a:bodyPr wrap="square" rtlCol="0">
            <a:spAutoFit/>
          </a:bodyPr>
          <a:lstStyle/>
          <a:p>
            <a:endParaRPr lang="en-US" sz="2400" dirty="0"/>
          </a:p>
          <a:p>
            <a:endParaRPr lang="en-US" sz="2400" dirty="0" smtClean="0"/>
          </a:p>
          <a:p>
            <a:endParaRPr lang="en-US" sz="2400" b="1" dirty="0">
              <a:solidFill>
                <a:srgbClr val="002060"/>
              </a:solidFill>
            </a:endParaRPr>
          </a:p>
        </p:txBody>
      </p:sp>
      <p:pic>
        <p:nvPicPr>
          <p:cNvPr id="12" name="Picture 1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234545" y="0"/>
            <a:ext cx="759825" cy="742017"/>
          </a:xfrm>
          <a:prstGeom prst="rect">
            <a:avLst/>
          </a:prstGeom>
        </p:spPr>
      </p:pic>
      <p:pic>
        <p:nvPicPr>
          <p:cNvPr id="11"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44887" y="5595237"/>
            <a:ext cx="504423" cy="48359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3" name="Picture 5"/>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25635" y="6244478"/>
            <a:ext cx="542925" cy="4389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4" name="Picture 13" descr="514f98a0-26d4-480c-9be1-44578f612e22.JPG"/>
          <p:cNvPicPr>
            <a:picLocks noChangeAspect="1"/>
          </p:cNvPicPr>
          <p:nvPr/>
        </p:nvPicPr>
        <p:blipFill>
          <a:blip r:embed="rId6" cstate="print"/>
          <a:stretch>
            <a:fillRect/>
          </a:stretch>
        </p:blipFill>
        <p:spPr>
          <a:xfrm>
            <a:off x="4072128" y="12192"/>
            <a:ext cx="1255776" cy="707136"/>
          </a:xfrm>
          <a:prstGeom prst="rect">
            <a:avLst/>
          </a:prstGeom>
        </p:spPr>
      </p:pic>
      <p:sp>
        <p:nvSpPr>
          <p:cNvPr id="16" name="Rectangle 15"/>
          <p:cNvSpPr/>
          <p:nvPr/>
        </p:nvSpPr>
        <p:spPr>
          <a:xfrm>
            <a:off x="7851648" y="707136"/>
            <a:ext cx="91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7754112" y="731520"/>
            <a:ext cx="91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LO1</a:t>
            </a:r>
            <a:endParaRPr lang="en-US" dirty="0"/>
          </a:p>
        </p:txBody>
      </p:sp>
      <p:pic>
        <p:nvPicPr>
          <p:cNvPr id="18" name="Picture 17" descr="IMG_4551.JPG"/>
          <p:cNvPicPr>
            <a:picLocks noChangeAspect="1"/>
          </p:cNvPicPr>
          <p:nvPr/>
        </p:nvPicPr>
        <p:blipFill>
          <a:blip r:embed="rId7" cstate="print"/>
          <a:stretch>
            <a:fillRect/>
          </a:stretch>
        </p:blipFill>
        <p:spPr>
          <a:xfrm>
            <a:off x="8095488" y="5547360"/>
            <a:ext cx="1048512" cy="987552"/>
          </a:xfrm>
          <a:prstGeom prst="rect">
            <a:avLst/>
          </a:prstGeom>
        </p:spPr>
      </p:pic>
    </p:spTree>
    <p:extLst>
      <p:ext uri="{BB962C8B-B14F-4D97-AF65-F5344CB8AC3E}">
        <p14:creationId xmlns:p14="http://schemas.microsoft.com/office/powerpoint/2010/main" xmlns="" val="297764644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1"/>
            <a:ext cx="9144000" cy="704275"/>
          </a:xfrm>
          <a:prstGeom prst="rect">
            <a:avLst/>
          </a:prstGeom>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17" name="Title 16"/>
          <p:cNvSpPr>
            <a:spLocks noGrp="1"/>
          </p:cNvSpPr>
          <p:nvPr>
            <p:ph type="title"/>
          </p:nvPr>
        </p:nvSpPr>
        <p:spPr>
          <a:xfrm>
            <a:off x="628650" y="1633728"/>
            <a:ext cx="7886700" cy="3718560"/>
          </a:xfrm>
        </p:spPr>
        <p:txBody>
          <a:bodyPr>
            <a:normAutofit/>
          </a:bodyPr>
          <a:lstStyle/>
          <a:p>
            <a:pPr>
              <a:lnSpc>
                <a:spcPct val="100000"/>
              </a:lnSpc>
            </a:pPr>
            <a:endParaRPr lang="en-US" sz="2000" b="1" dirty="0"/>
          </a:p>
        </p:txBody>
      </p:sp>
      <p:sp>
        <p:nvSpPr>
          <p:cNvPr id="5" name="Subtitle 4"/>
          <p:cNvSpPr>
            <a:spLocks noGrp="1"/>
          </p:cNvSpPr>
          <p:nvPr>
            <p:ph type="subTitle" idx="4294967295"/>
          </p:nvPr>
        </p:nvSpPr>
        <p:spPr>
          <a:xfrm>
            <a:off x="5257800" y="0"/>
            <a:ext cx="3886200" cy="704850"/>
          </a:xfrm>
        </p:spPr>
        <p:txBody>
          <a:bodyPr>
            <a:noAutofit/>
          </a:bodyPr>
          <a:lstStyle/>
          <a:p>
            <a:pPr algn="ctr"/>
            <a:r>
              <a:rPr lang="en-US" sz="1400" dirty="0" smtClean="0">
                <a:solidFill>
                  <a:srgbClr val="002060"/>
                </a:solidFill>
                <a:latin typeface="Berlin Sans FB Demi" panose="020E0802020502020306" pitchFamily="34" charset="0"/>
              </a:rPr>
              <a:t>Ministry of higher Education                                     and Scientific Researches</a:t>
            </a:r>
            <a:endParaRPr lang="en-US" sz="1400" dirty="0">
              <a:solidFill>
                <a:srgbClr val="002060"/>
              </a:solidFill>
              <a:latin typeface="Berlin Sans FB Demi" panose="020E0802020502020306" pitchFamily="34" charset="0"/>
            </a:endParaRPr>
          </a:p>
        </p:txBody>
      </p:sp>
      <p:sp>
        <p:nvSpPr>
          <p:cNvPr id="6" name="Subtitle 4"/>
          <p:cNvSpPr txBox="1">
            <a:spLocks/>
          </p:cNvSpPr>
          <p:nvPr/>
        </p:nvSpPr>
        <p:spPr>
          <a:xfrm>
            <a:off x="152400" y="0"/>
            <a:ext cx="3886200" cy="648856"/>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2400" kern="1200" cap="all" spc="200" baseline="0">
                <a:solidFill>
                  <a:schemeClr val="tx2"/>
                </a:solidFill>
                <a:latin typeface="+mj-lt"/>
                <a:ea typeface="+mn-ea"/>
                <a:cs typeface="+mn-cs"/>
              </a:defRPr>
            </a:lvl1pPr>
            <a:lvl2pPr marL="4572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9pPr>
          </a:lstStyle>
          <a:p>
            <a:pPr algn="ctr">
              <a:lnSpc>
                <a:spcPct val="100000"/>
              </a:lnSpc>
            </a:pPr>
            <a:r>
              <a:rPr lang="en-US" sz="1400" dirty="0">
                <a:solidFill>
                  <a:srgbClr val="002060"/>
                </a:solidFill>
                <a:latin typeface="Berlin Sans FB Demi" panose="020E0802020502020306" pitchFamily="34" charset="0"/>
              </a:rPr>
              <a:t>University of </a:t>
            </a:r>
            <a:r>
              <a:rPr lang="en-US" sz="1400" dirty="0" smtClean="0">
                <a:solidFill>
                  <a:srgbClr val="002060"/>
                </a:solidFill>
                <a:latin typeface="Berlin Sans FB Demi" panose="020E0802020502020306" pitchFamily="34" charset="0"/>
              </a:rPr>
              <a:t>Basrah                Al-</a:t>
            </a:r>
            <a:r>
              <a:rPr lang="en-US" sz="1400" dirty="0" err="1" smtClean="0">
                <a:solidFill>
                  <a:srgbClr val="002060"/>
                </a:solidFill>
                <a:latin typeface="Berlin Sans FB Demi" panose="020E0802020502020306" pitchFamily="34" charset="0"/>
              </a:rPr>
              <a:t>zahraa</a:t>
            </a:r>
            <a:r>
              <a:rPr lang="en-US" sz="1400" dirty="0" smtClean="0">
                <a:solidFill>
                  <a:srgbClr val="002060"/>
                </a:solidFill>
                <a:latin typeface="Berlin Sans FB Demi" panose="020E0802020502020306" pitchFamily="34" charset="0"/>
              </a:rPr>
              <a:t> medical </a:t>
            </a:r>
            <a:r>
              <a:rPr lang="en-US" sz="1400" dirty="0">
                <a:solidFill>
                  <a:srgbClr val="002060"/>
                </a:solidFill>
                <a:latin typeface="Berlin Sans FB Demi" panose="020E0802020502020306" pitchFamily="34" charset="0"/>
              </a:rPr>
              <a:t>college</a:t>
            </a:r>
          </a:p>
        </p:txBody>
      </p:sp>
      <p:sp>
        <p:nvSpPr>
          <p:cNvPr id="9" name="Rectangle 8"/>
          <p:cNvSpPr/>
          <p:nvPr/>
        </p:nvSpPr>
        <p:spPr>
          <a:xfrm>
            <a:off x="0" y="5550794"/>
            <a:ext cx="9144000" cy="1133342"/>
          </a:xfrm>
          <a:prstGeom prst="rect">
            <a:avLst/>
          </a:prstGeom>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ln>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r>
              <a:rPr lang="en-US" b="1" dirty="0" smtClean="0"/>
              <a:t>            </a:t>
            </a:r>
            <a:endParaRPr lang="en-US" dirty="0"/>
          </a:p>
          <a:p>
            <a:r>
              <a:rPr lang="en-US" b="1" dirty="0" smtClean="0"/>
              <a:t>           </a:t>
            </a:r>
            <a:r>
              <a:rPr lang="en-US" b="1" dirty="0"/>
              <a:t> </a:t>
            </a:r>
            <a:r>
              <a:rPr lang="en-US" b="1" dirty="0" smtClean="0"/>
              <a:t> </a:t>
            </a:r>
          </a:p>
          <a:p>
            <a:pPr lvl="0"/>
            <a:r>
              <a:rPr lang="en-US" b="1" dirty="0" smtClean="0"/>
              <a:t>             </a:t>
            </a:r>
          </a:p>
          <a:p>
            <a:pPr lvl="0"/>
            <a:r>
              <a:rPr lang="en-US" sz="1400" b="1" dirty="0" smtClean="0">
                <a:solidFill>
                  <a:prstClr val="black"/>
                </a:solidFill>
                <a:latin typeface="Times New Roman" pitchFamily="18" charset="0"/>
                <a:cs typeface="Times New Roman" pitchFamily="18" charset="0"/>
              </a:rPr>
              <a:t>               For </a:t>
            </a:r>
            <a:r>
              <a:rPr lang="en-US" sz="1400" b="1" dirty="0">
                <a:solidFill>
                  <a:prstClr val="black"/>
                </a:solidFill>
                <a:latin typeface="Times New Roman" pitchFamily="18" charset="0"/>
                <a:cs typeface="Times New Roman" pitchFamily="18" charset="0"/>
              </a:rPr>
              <a:t>more detailed instruction, any question, cases need help please post to the group of session</a:t>
            </a:r>
            <a:r>
              <a:rPr lang="en-US" sz="1400" b="1" dirty="0" smtClean="0">
                <a:solidFill>
                  <a:prstClr val="black"/>
                </a:solidFill>
                <a:latin typeface="Times New Roman" pitchFamily="18" charset="0"/>
                <a:cs typeface="Times New Roman" pitchFamily="18" charset="0"/>
              </a:rPr>
              <a:t>.</a:t>
            </a:r>
            <a:endParaRPr lang="en-US" sz="1400" b="1" dirty="0">
              <a:solidFill>
                <a:prstClr val="black"/>
              </a:solidFill>
              <a:latin typeface="Times New Roman" pitchFamily="18" charset="0"/>
              <a:cs typeface="Times New Roman" pitchFamily="18" charset="0"/>
            </a:endParaRPr>
          </a:p>
        </p:txBody>
      </p:sp>
      <p:sp>
        <p:nvSpPr>
          <p:cNvPr id="10" name="TextBox 9"/>
          <p:cNvSpPr txBox="1"/>
          <p:nvPr/>
        </p:nvSpPr>
        <p:spPr>
          <a:xfrm>
            <a:off x="152401" y="973420"/>
            <a:ext cx="8682506" cy="1200329"/>
          </a:xfrm>
          <a:prstGeom prst="rect">
            <a:avLst/>
          </a:prstGeom>
          <a:noFill/>
        </p:spPr>
        <p:txBody>
          <a:bodyPr wrap="square" rtlCol="0">
            <a:spAutoFit/>
          </a:bodyPr>
          <a:lstStyle/>
          <a:p>
            <a:endParaRPr lang="en-US" sz="2400" dirty="0"/>
          </a:p>
          <a:p>
            <a:endParaRPr lang="en-US" sz="2400" dirty="0" smtClean="0"/>
          </a:p>
          <a:p>
            <a:endParaRPr lang="en-US" sz="2400" b="1" dirty="0">
              <a:solidFill>
                <a:srgbClr val="002060"/>
              </a:solidFill>
            </a:endParaRPr>
          </a:p>
        </p:txBody>
      </p:sp>
      <p:pic>
        <p:nvPicPr>
          <p:cNvPr id="12" name="Picture 1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234545" y="0"/>
            <a:ext cx="759825" cy="742017"/>
          </a:xfrm>
          <a:prstGeom prst="rect">
            <a:avLst/>
          </a:prstGeom>
        </p:spPr>
      </p:pic>
      <p:pic>
        <p:nvPicPr>
          <p:cNvPr id="11"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44887" y="5595237"/>
            <a:ext cx="504423" cy="48359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3" name="Picture 5"/>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25635" y="6244478"/>
            <a:ext cx="542925" cy="4389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4" name="Picture 13" descr="514f98a0-26d4-480c-9be1-44578f612e22.JPG"/>
          <p:cNvPicPr>
            <a:picLocks noChangeAspect="1"/>
          </p:cNvPicPr>
          <p:nvPr/>
        </p:nvPicPr>
        <p:blipFill>
          <a:blip r:embed="rId6" cstate="print"/>
          <a:stretch>
            <a:fillRect/>
          </a:stretch>
        </p:blipFill>
        <p:spPr>
          <a:xfrm>
            <a:off x="4072128" y="0"/>
            <a:ext cx="1255776" cy="707136"/>
          </a:xfrm>
          <a:prstGeom prst="rect">
            <a:avLst/>
          </a:prstGeom>
        </p:spPr>
      </p:pic>
      <p:sp>
        <p:nvSpPr>
          <p:cNvPr id="15" name="Rectangle 14"/>
          <p:cNvSpPr/>
          <p:nvPr/>
        </p:nvSpPr>
        <p:spPr>
          <a:xfrm>
            <a:off x="7754112" y="731520"/>
            <a:ext cx="91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LO1</a:t>
            </a:r>
            <a:endParaRPr lang="en-US" dirty="0"/>
          </a:p>
        </p:txBody>
      </p:sp>
      <p:pic>
        <p:nvPicPr>
          <p:cNvPr id="16" name="Picture 15" descr="IMG_4551.JPG"/>
          <p:cNvPicPr>
            <a:picLocks noChangeAspect="1"/>
          </p:cNvPicPr>
          <p:nvPr/>
        </p:nvPicPr>
        <p:blipFill>
          <a:blip r:embed="rId7" cstate="print"/>
          <a:stretch>
            <a:fillRect/>
          </a:stretch>
        </p:blipFill>
        <p:spPr>
          <a:xfrm>
            <a:off x="8095488" y="5547360"/>
            <a:ext cx="1048512" cy="987552"/>
          </a:xfrm>
          <a:prstGeom prst="rect">
            <a:avLst/>
          </a:prstGeom>
        </p:spPr>
      </p:pic>
      <p:pic>
        <p:nvPicPr>
          <p:cNvPr id="18" name="Picture 17" descr="ScreenShot090.bmp"/>
          <p:cNvPicPr>
            <a:picLocks noChangeAspect="1"/>
          </p:cNvPicPr>
          <p:nvPr/>
        </p:nvPicPr>
        <p:blipFill>
          <a:blip r:embed="rId8"/>
          <a:stretch>
            <a:fillRect/>
          </a:stretch>
        </p:blipFill>
        <p:spPr>
          <a:xfrm>
            <a:off x="1543428" y="1114714"/>
            <a:ext cx="6057143" cy="4628572"/>
          </a:xfrm>
          <a:prstGeom prst="rect">
            <a:avLst/>
          </a:prstGeom>
        </p:spPr>
      </p:pic>
    </p:spTree>
    <p:extLst>
      <p:ext uri="{BB962C8B-B14F-4D97-AF65-F5344CB8AC3E}">
        <p14:creationId xmlns:p14="http://schemas.microsoft.com/office/powerpoint/2010/main" xmlns="" val="297764644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1"/>
            <a:ext cx="9144000" cy="704275"/>
          </a:xfrm>
          <a:prstGeom prst="rect">
            <a:avLst/>
          </a:prstGeom>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17" name="Title 16"/>
          <p:cNvSpPr>
            <a:spLocks noGrp="1"/>
          </p:cNvSpPr>
          <p:nvPr>
            <p:ph type="title"/>
          </p:nvPr>
        </p:nvSpPr>
        <p:spPr>
          <a:xfrm>
            <a:off x="628650" y="1670304"/>
            <a:ext cx="7886700" cy="3755136"/>
          </a:xfrm>
        </p:spPr>
        <p:txBody>
          <a:bodyPr>
            <a:normAutofit/>
          </a:bodyPr>
          <a:lstStyle/>
          <a:p>
            <a:r>
              <a:rPr lang="en-US" sz="2000" b="1" dirty="0" err="1" smtClean="0">
                <a:latin typeface="Times New Roman" pitchFamily="18" charset="0"/>
                <a:cs typeface="Times New Roman" pitchFamily="18" charset="0"/>
              </a:rPr>
              <a:t>Innervation</a:t>
            </a:r>
            <a:r>
              <a:rPr lang="en-US" sz="2000" b="1" dirty="0" smtClean="0">
                <a:latin typeface="Times New Roman" pitchFamily="18" charset="0"/>
                <a:cs typeface="Times New Roman" pitchFamily="18" charset="0"/>
              </a:rPr>
              <a:t> of the </a:t>
            </a:r>
            <a:r>
              <a:rPr lang="en-US" sz="2000" b="1" dirty="0" err="1" smtClean="0">
                <a:latin typeface="Times New Roman" pitchFamily="18" charset="0"/>
                <a:cs typeface="Times New Roman" pitchFamily="18" charset="0"/>
              </a:rPr>
              <a:t>blasdder</a:t>
            </a:r>
            <a:r>
              <a:rPr lang="en-US" sz="2000" b="1" dirty="0" smtClean="0">
                <a:latin typeface="Times New Roman" pitchFamily="18" charset="0"/>
                <a:cs typeface="Times New Roman" pitchFamily="18" charset="0"/>
              </a:rPr>
              <a:t>:</a:t>
            </a:r>
            <a:br>
              <a:rPr lang="en-US" sz="2000" b="1" dirty="0" smtClean="0">
                <a:latin typeface="Times New Roman" pitchFamily="18" charset="0"/>
                <a:cs typeface="Times New Roman" pitchFamily="18" charset="0"/>
              </a:rPr>
            </a:br>
            <a:r>
              <a:rPr lang="en-US" sz="2000" b="1" dirty="0" smtClean="0">
                <a:latin typeface="Times New Roman" pitchFamily="18" charset="0"/>
                <a:cs typeface="Times New Roman" pitchFamily="18" charset="0"/>
              </a:rPr>
              <a:t>the nerve supply of the bladder is through 1-</a:t>
            </a:r>
            <a:r>
              <a:rPr lang="en-US" sz="2000" b="1" dirty="0" smtClean="0">
                <a:solidFill>
                  <a:srgbClr val="FF0000"/>
                </a:solidFill>
                <a:latin typeface="Times New Roman" pitchFamily="18" charset="0"/>
                <a:cs typeface="Times New Roman" pitchFamily="18" charset="0"/>
              </a:rPr>
              <a:t>the pelvic nerves </a:t>
            </a:r>
            <a:r>
              <a:rPr lang="en-US" sz="2000" b="1" dirty="0" smtClean="0">
                <a:latin typeface="Times New Roman" pitchFamily="18" charset="0"/>
                <a:cs typeface="Times New Roman" pitchFamily="18" charset="0"/>
              </a:rPr>
              <a:t>that connect to the spinal cord through the sacral plexus mainly S2,S3  c</a:t>
            </a:r>
            <a:br>
              <a:rPr lang="en-US" sz="2000" b="1" dirty="0" smtClean="0">
                <a:latin typeface="Times New Roman" pitchFamily="18" charset="0"/>
                <a:cs typeface="Times New Roman" pitchFamily="18" charset="0"/>
              </a:rPr>
            </a:br>
            <a:r>
              <a:rPr lang="en-US" sz="2000" b="1" dirty="0" err="1" smtClean="0">
                <a:latin typeface="Times New Roman" pitchFamily="18" charset="0"/>
                <a:cs typeface="Times New Roman" pitchFamily="18" charset="0"/>
              </a:rPr>
              <a:t>arrying</a:t>
            </a:r>
            <a:r>
              <a:rPr lang="en-US" sz="2000" b="1" dirty="0" smtClean="0">
                <a:latin typeface="Times New Roman" pitchFamily="18" charset="0"/>
                <a:cs typeface="Times New Roman" pitchFamily="18" charset="0"/>
              </a:rPr>
              <a:t> both sensory and motor supply</a:t>
            </a:r>
            <a:br>
              <a:rPr lang="en-US" sz="2000" b="1" dirty="0" smtClean="0">
                <a:latin typeface="Times New Roman" pitchFamily="18" charset="0"/>
                <a:cs typeface="Times New Roman" pitchFamily="18" charset="0"/>
              </a:rPr>
            </a:br>
            <a:r>
              <a:rPr lang="en-US" sz="2000" b="1" dirty="0" smtClean="0">
                <a:solidFill>
                  <a:srgbClr val="FF0000"/>
                </a:solidFill>
                <a:latin typeface="Times New Roman" pitchFamily="18" charset="0"/>
                <a:cs typeface="Times New Roman" pitchFamily="18" charset="0"/>
              </a:rPr>
              <a:t>2-the </a:t>
            </a:r>
            <a:r>
              <a:rPr lang="en-US" sz="2000" b="1" dirty="0" err="1" smtClean="0">
                <a:solidFill>
                  <a:srgbClr val="FF0000"/>
                </a:solidFill>
                <a:latin typeface="Times New Roman" pitchFamily="18" charset="0"/>
                <a:cs typeface="Times New Roman" pitchFamily="18" charset="0"/>
              </a:rPr>
              <a:t>pudendal</a:t>
            </a:r>
            <a:r>
              <a:rPr lang="en-US" sz="2000" b="1" dirty="0" smtClean="0">
                <a:solidFill>
                  <a:srgbClr val="FF0000"/>
                </a:solidFill>
                <a:latin typeface="Times New Roman" pitchFamily="18" charset="0"/>
                <a:cs typeface="Times New Roman" pitchFamily="18" charset="0"/>
              </a:rPr>
              <a:t> nerve </a:t>
            </a:r>
            <a:r>
              <a:rPr lang="en-US" sz="2000" b="1" dirty="0" smtClean="0">
                <a:latin typeface="Times New Roman" pitchFamily="18" charset="0"/>
                <a:cs typeface="Times New Roman" pitchFamily="18" charset="0"/>
              </a:rPr>
              <a:t>motor –to skeletal muscle </a:t>
            </a:r>
            <a:r>
              <a:rPr lang="en-US" sz="2000" b="1" dirty="0" err="1" smtClean="0">
                <a:latin typeface="Times New Roman" pitchFamily="18" charset="0"/>
                <a:cs typeface="Times New Roman" pitchFamily="18" charset="0"/>
              </a:rPr>
              <a:t>sphencter</a:t>
            </a:r>
            <a:r>
              <a:rPr lang="en-US" sz="2000" b="1" dirty="0" smtClean="0">
                <a:solidFill>
                  <a:srgbClr val="FF0000"/>
                </a:solidFill>
                <a:latin typeface="Times New Roman" pitchFamily="18" charset="0"/>
                <a:cs typeface="Times New Roman" pitchFamily="18" charset="0"/>
              </a:rPr>
              <a:t/>
            </a:r>
            <a:br>
              <a:rPr lang="en-US" sz="2000" b="1" dirty="0" smtClean="0">
                <a:solidFill>
                  <a:srgbClr val="FF0000"/>
                </a:solidFill>
                <a:latin typeface="Times New Roman" pitchFamily="18" charset="0"/>
                <a:cs typeface="Times New Roman" pitchFamily="18" charset="0"/>
              </a:rPr>
            </a:br>
            <a:r>
              <a:rPr lang="en-US" sz="2000" b="1" dirty="0" smtClean="0">
                <a:solidFill>
                  <a:srgbClr val="FF0000"/>
                </a:solidFill>
                <a:latin typeface="Times New Roman" pitchFamily="18" charset="0"/>
                <a:cs typeface="Times New Roman" pitchFamily="18" charset="0"/>
              </a:rPr>
              <a:t>3- the </a:t>
            </a:r>
            <a:r>
              <a:rPr lang="en-US" sz="2000" b="1" dirty="0" err="1" smtClean="0">
                <a:solidFill>
                  <a:srgbClr val="FF0000"/>
                </a:solidFill>
                <a:latin typeface="Times New Roman" pitchFamily="18" charset="0"/>
                <a:cs typeface="Times New Roman" pitchFamily="18" charset="0"/>
              </a:rPr>
              <a:t>hypogastric</a:t>
            </a:r>
            <a:r>
              <a:rPr lang="en-US" sz="2000" b="1" dirty="0" smtClean="0">
                <a:solidFill>
                  <a:srgbClr val="FF0000"/>
                </a:solidFill>
                <a:latin typeface="Times New Roman" pitchFamily="18" charset="0"/>
                <a:cs typeface="Times New Roman" pitchFamily="18" charset="0"/>
              </a:rPr>
              <a:t> nerve </a:t>
            </a:r>
            <a:r>
              <a:rPr lang="en-US" sz="2000" b="1" dirty="0" smtClean="0">
                <a:latin typeface="Times New Roman" pitchFamily="18" charset="0"/>
                <a:cs typeface="Times New Roman" pitchFamily="18" charset="0"/>
              </a:rPr>
              <a:t>sympathetic  mainly L2 segment</a:t>
            </a:r>
            <a:br>
              <a:rPr lang="en-US" sz="2000" b="1" dirty="0" smtClean="0">
                <a:latin typeface="Times New Roman" pitchFamily="18" charset="0"/>
                <a:cs typeface="Times New Roman" pitchFamily="18" charset="0"/>
              </a:rPr>
            </a:br>
            <a:r>
              <a:rPr lang="en-US" sz="2000" b="1" dirty="0" smtClean="0">
                <a:latin typeface="Times New Roman" pitchFamily="18" charset="0"/>
                <a:cs typeface="Times New Roman" pitchFamily="18" charset="0"/>
              </a:rPr>
              <a:t/>
            </a:r>
            <a:br>
              <a:rPr lang="en-US" sz="2000" b="1" dirty="0" smtClean="0">
                <a:latin typeface="Times New Roman" pitchFamily="18" charset="0"/>
                <a:cs typeface="Times New Roman" pitchFamily="18" charset="0"/>
              </a:rPr>
            </a:br>
            <a:r>
              <a:rPr lang="en-US" sz="2000" b="1" dirty="0" smtClean="0">
                <a:latin typeface="Times New Roman" pitchFamily="18" charset="0"/>
                <a:cs typeface="Times New Roman" pitchFamily="18" charset="0"/>
              </a:rPr>
              <a:t>the pressure in the bladder when empty is = 0</a:t>
            </a:r>
            <a:br>
              <a:rPr lang="en-US" sz="2000" b="1" dirty="0" smtClean="0">
                <a:latin typeface="Times New Roman" pitchFamily="18" charset="0"/>
                <a:cs typeface="Times New Roman" pitchFamily="18" charset="0"/>
              </a:rPr>
            </a:br>
            <a:r>
              <a:rPr lang="en-US" sz="2000" b="1" dirty="0" smtClean="0">
                <a:latin typeface="Times New Roman" pitchFamily="18" charset="0"/>
                <a:cs typeface="Times New Roman" pitchFamily="18" charset="0"/>
              </a:rPr>
              <a:t>the pressure is 5-10 mm water if the urine volume is 30-50 cc</a:t>
            </a:r>
            <a:br>
              <a:rPr lang="en-US" sz="2000" b="1" dirty="0" smtClean="0">
                <a:latin typeface="Times New Roman" pitchFamily="18" charset="0"/>
                <a:cs typeface="Times New Roman" pitchFamily="18" charset="0"/>
              </a:rPr>
            </a:br>
            <a:r>
              <a:rPr lang="en-US" sz="2000" b="1" dirty="0" smtClean="0">
                <a:latin typeface="Times New Roman" pitchFamily="18" charset="0"/>
                <a:cs typeface="Times New Roman" pitchFamily="18" charset="0"/>
              </a:rPr>
              <a:t>little change up to 200-300 cc</a:t>
            </a:r>
            <a:br>
              <a:rPr lang="en-US" sz="2000" b="1" dirty="0" smtClean="0">
                <a:latin typeface="Times New Roman" pitchFamily="18" charset="0"/>
                <a:cs typeface="Times New Roman" pitchFamily="18" charset="0"/>
              </a:rPr>
            </a:br>
            <a:r>
              <a:rPr lang="en-US" sz="2000" b="1" dirty="0" smtClean="0">
                <a:latin typeface="Times New Roman" pitchFamily="18" charset="0"/>
                <a:cs typeface="Times New Roman" pitchFamily="18" charset="0"/>
              </a:rPr>
              <a:t>sudden rise after 400cc</a:t>
            </a:r>
            <a:endParaRPr lang="en-US" sz="2000" b="1" dirty="0">
              <a:solidFill>
                <a:srgbClr val="FF0000"/>
              </a:solidFill>
              <a:latin typeface="Times New Roman" pitchFamily="18" charset="0"/>
              <a:cs typeface="Times New Roman" pitchFamily="18" charset="0"/>
            </a:endParaRPr>
          </a:p>
        </p:txBody>
      </p:sp>
      <p:sp>
        <p:nvSpPr>
          <p:cNvPr id="5" name="Subtitle 4"/>
          <p:cNvSpPr>
            <a:spLocks noGrp="1"/>
          </p:cNvSpPr>
          <p:nvPr>
            <p:ph type="subTitle" idx="4294967295"/>
          </p:nvPr>
        </p:nvSpPr>
        <p:spPr>
          <a:xfrm>
            <a:off x="5257800" y="0"/>
            <a:ext cx="3886200" cy="704850"/>
          </a:xfrm>
        </p:spPr>
        <p:txBody>
          <a:bodyPr>
            <a:noAutofit/>
          </a:bodyPr>
          <a:lstStyle/>
          <a:p>
            <a:pPr algn="ctr"/>
            <a:r>
              <a:rPr lang="en-US" sz="1400" dirty="0" smtClean="0">
                <a:solidFill>
                  <a:srgbClr val="002060"/>
                </a:solidFill>
                <a:latin typeface="Berlin Sans FB Demi" panose="020E0802020502020306" pitchFamily="34" charset="0"/>
              </a:rPr>
              <a:t>Ministry of higher Education                                     and Scientific Researches</a:t>
            </a:r>
            <a:endParaRPr lang="en-US" sz="1400" dirty="0">
              <a:solidFill>
                <a:srgbClr val="002060"/>
              </a:solidFill>
              <a:latin typeface="Berlin Sans FB Demi" panose="020E0802020502020306" pitchFamily="34" charset="0"/>
            </a:endParaRPr>
          </a:p>
        </p:txBody>
      </p:sp>
      <p:sp>
        <p:nvSpPr>
          <p:cNvPr id="6" name="Subtitle 4"/>
          <p:cNvSpPr txBox="1">
            <a:spLocks/>
          </p:cNvSpPr>
          <p:nvPr/>
        </p:nvSpPr>
        <p:spPr>
          <a:xfrm>
            <a:off x="152400" y="0"/>
            <a:ext cx="3886200" cy="648856"/>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2400" kern="1200" cap="all" spc="200" baseline="0">
                <a:solidFill>
                  <a:schemeClr val="tx2"/>
                </a:solidFill>
                <a:latin typeface="+mj-lt"/>
                <a:ea typeface="+mn-ea"/>
                <a:cs typeface="+mn-cs"/>
              </a:defRPr>
            </a:lvl1pPr>
            <a:lvl2pPr marL="4572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9pPr>
          </a:lstStyle>
          <a:p>
            <a:pPr algn="ctr">
              <a:lnSpc>
                <a:spcPct val="100000"/>
              </a:lnSpc>
            </a:pPr>
            <a:r>
              <a:rPr lang="en-US" sz="1400" dirty="0">
                <a:solidFill>
                  <a:srgbClr val="002060"/>
                </a:solidFill>
                <a:latin typeface="Berlin Sans FB Demi" panose="020E0802020502020306" pitchFamily="34" charset="0"/>
              </a:rPr>
              <a:t>University of </a:t>
            </a:r>
            <a:r>
              <a:rPr lang="en-US" sz="1400" dirty="0" smtClean="0">
                <a:solidFill>
                  <a:srgbClr val="002060"/>
                </a:solidFill>
                <a:latin typeface="Berlin Sans FB Demi" panose="020E0802020502020306" pitchFamily="34" charset="0"/>
              </a:rPr>
              <a:t>Basrah                Al-</a:t>
            </a:r>
            <a:r>
              <a:rPr lang="en-US" sz="1400" dirty="0" err="1" smtClean="0">
                <a:solidFill>
                  <a:srgbClr val="002060"/>
                </a:solidFill>
                <a:latin typeface="Berlin Sans FB Demi" panose="020E0802020502020306" pitchFamily="34" charset="0"/>
              </a:rPr>
              <a:t>zahraa</a:t>
            </a:r>
            <a:r>
              <a:rPr lang="en-US" sz="1400" dirty="0" smtClean="0">
                <a:solidFill>
                  <a:srgbClr val="002060"/>
                </a:solidFill>
                <a:latin typeface="Berlin Sans FB Demi" panose="020E0802020502020306" pitchFamily="34" charset="0"/>
              </a:rPr>
              <a:t> medical </a:t>
            </a:r>
            <a:r>
              <a:rPr lang="en-US" sz="1400" dirty="0">
                <a:solidFill>
                  <a:srgbClr val="002060"/>
                </a:solidFill>
                <a:latin typeface="Berlin Sans FB Demi" panose="020E0802020502020306" pitchFamily="34" charset="0"/>
              </a:rPr>
              <a:t>college</a:t>
            </a:r>
          </a:p>
        </p:txBody>
      </p:sp>
      <p:sp>
        <p:nvSpPr>
          <p:cNvPr id="9" name="Rectangle 8"/>
          <p:cNvSpPr/>
          <p:nvPr/>
        </p:nvSpPr>
        <p:spPr>
          <a:xfrm>
            <a:off x="0" y="5550794"/>
            <a:ext cx="9144000" cy="1133342"/>
          </a:xfrm>
          <a:prstGeom prst="rect">
            <a:avLst/>
          </a:prstGeom>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ln>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r>
              <a:rPr lang="en-US" b="1" dirty="0" smtClean="0"/>
              <a:t>            </a:t>
            </a:r>
            <a:endParaRPr lang="en-US" dirty="0"/>
          </a:p>
          <a:p>
            <a:r>
              <a:rPr lang="en-US" b="1" dirty="0" smtClean="0"/>
              <a:t>           </a:t>
            </a:r>
            <a:r>
              <a:rPr lang="en-US" b="1" dirty="0"/>
              <a:t> </a:t>
            </a:r>
            <a:r>
              <a:rPr lang="en-US" b="1" dirty="0" smtClean="0"/>
              <a:t> </a:t>
            </a:r>
          </a:p>
          <a:p>
            <a:pPr lvl="0"/>
            <a:r>
              <a:rPr lang="en-US" b="1" dirty="0" smtClean="0"/>
              <a:t>             </a:t>
            </a:r>
          </a:p>
          <a:p>
            <a:pPr lvl="0"/>
            <a:r>
              <a:rPr lang="en-US" sz="1400" b="1" dirty="0" smtClean="0">
                <a:solidFill>
                  <a:prstClr val="black"/>
                </a:solidFill>
                <a:latin typeface="Times New Roman" pitchFamily="18" charset="0"/>
                <a:cs typeface="Times New Roman" pitchFamily="18" charset="0"/>
              </a:rPr>
              <a:t>               For </a:t>
            </a:r>
            <a:r>
              <a:rPr lang="en-US" sz="1400" b="1" dirty="0">
                <a:solidFill>
                  <a:prstClr val="black"/>
                </a:solidFill>
                <a:latin typeface="Times New Roman" pitchFamily="18" charset="0"/>
                <a:cs typeface="Times New Roman" pitchFamily="18" charset="0"/>
              </a:rPr>
              <a:t>more detailed instruction, any question, cases need help please post to the group of session</a:t>
            </a:r>
            <a:r>
              <a:rPr lang="en-US" sz="1400" b="1" dirty="0" smtClean="0">
                <a:solidFill>
                  <a:prstClr val="black"/>
                </a:solidFill>
                <a:latin typeface="Times New Roman" pitchFamily="18" charset="0"/>
                <a:cs typeface="Times New Roman" pitchFamily="18" charset="0"/>
              </a:rPr>
              <a:t>.</a:t>
            </a:r>
            <a:endParaRPr lang="en-US" sz="1400" b="1" dirty="0">
              <a:solidFill>
                <a:prstClr val="black"/>
              </a:solidFill>
              <a:latin typeface="Times New Roman" pitchFamily="18" charset="0"/>
              <a:cs typeface="Times New Roman" pitchFamily="18" charset="0"/>
            </a:endParaRPr>
          </a:p>
        </p:txBody>
      </p:sp>
      <p:sp>
        <p:nvSpPr>
          <p:cNvPr id="10" name="TextBox 9"/>
          <p:cNvSpPr txBox="1"/>
          <p:nvPr/>
        </p:nvSpPr>
        <p:spPr>
          <a:xfrm>
            <a:off x="152401" y="973420"/>
            <a:ext cx="8682506" cy="1200329"/>
          </a:xfrm>
          <a:prstGeom prst="rect">
            <a:avLst/>
          </a:prstGeom>
          <a:noFill/>
        </p:spPr>
        <p:txBody>
          <a:bodyPr wrap="square" rtlCol="0">
            <a:spAutoFit/>
          </a:bodyPr>
          <a:lstStyle/>
          <a:p>
            <a:endParaRPr lang="en-US" sz="2400" dirty="0"/>
          </a:p>
          <a:p>
            <a:endParaRPr lang="en-US" sz="2400" dirty="0" smtClean="0"/>
          </a:p>
          <a:p>
            <a:endParaRPr lang="en-US" sz="2400" b="1" dirty="0">
              <a:solidFill>
                <a:srgbClr val="002060"/>
              </a:solidFill>
            </a:endParaRPr>
          </a:p>
        </p:txBody>
      </p:sp>
      <p:pic>
        <p:nvPicPr>
          <p:cNvPr id="12" name="Picture 1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234545" y="0"/>
            <a:ext cx="759825" cy="742017"/>
          </a:xfrm>
          <a:prstGeom prst="rect">
            <a:avLst/>
          </a:prstGeom>
        </p:spPr>
      </p:pic>
      <p:pic>
        <p:nvPicPr>
          <p:cNvPr id="11"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44887" y="5595237"/>
            <a:ext cx="504423" cy="48359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3" name="Picture 5"/>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25635" y="6244478"/>
            <a:ext cx="542925" cy="4389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4" name="Picture 13" descr="514f98a0-26d4-480c-9be1-44578f612e22.JPG"/>
          <p:cNvPicPr>
            <a:picLocks noChangeAspect="1"/>
          </p:cNvPicPr>
          <p:nvPr/>
        </p:nvPicPr>
        <p:blipFill>
          <a:blip r:embed="rId6" cstate="print"/>
          <a:stretch>
            <a:fillRect/>
          </a:stretch>
        </p:blipFill>
        <p:spPr>
          <a:xfrm>
            <a:off x="4230624" y="0"/>
            <a:ext cx="926592" cy="707136"/>
          </a:xfrm>
          <a:prstGeom prst="rect">
            <a:avLst/>
          </a:prstGeom>
        </p:spPr>
      </p:pic>
      <p:sp>
        <p:nvSpPr>
          <p:cNvPr id="16" name="Rectangle 15"/>
          <p:cNvSpPr/>
          <p:nvPr/>
        </p:nvSpPr>
        <p:spPr>
          <a:xfrm>
            <a:off x="7754112" y="731520"/>
            <a:ext cx="91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LO2</a:t>
            </a:r>
            <a:endParaRPr lang="en-US" dirty="0"/>
          </a:p>
        </p:txBody>
      </p:sp>
      <p:pic>
        <p:nvPicPr>
          <p:cNvPr id="15" name="Picture 14" descr="IMG_4551.JPG"/>
          <p:cNvPicPr>
            <a:picLocks noChangeAspect="1"/>
          </p:cNvPicPr>
          <p:nvPr/>
        </p:nvPicPr>
        <p:blipFill>
          <a:blip r:embed="rId7" cstate="print"/>
          <a:stretch>
            <a:fillRect/>
          </a:stretch>
        </p:blipFill>
        <p:spPr>
          <a:xfrm>
            <a:off x="8095488" y="5547360"/>
            <a:ext cx="1048512" cy="987552"/>
          </a:xfrm>
          <a:prstGeom prst="rect">
            <a:avLst/>
          </a:prstGeom>
        </p:spPr>
      </p:pic>
    </p:spTree>
    <p:extLst>
      <p:ext uri="{BB962C8B-B14F-4D97-AF65-F5344CB8AC3E}">
        <p14:creationId xmlns:p14="http://schemas.microsoft.com/office/powerpoint/2010/main" xmlns="" val="297764644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1"/>
            <a:ext cx="9144000" cy="704275"/>
          </a:xfrm>
          <a:prstGeom prst="rect">
            <a:avLst/>
          </a:prstGeom>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5" name="Subtitle 4"/>
          <p:cNvSpPr>
            <a:spLocks noGrp="1"/>
          </p:cNvSpPr>
          <p:nvPr>
            <p:ph type="subTitle" idx="1"/>
          </p:nvPr>
        </p:nvSpPr>
        <p:spPr>
          <a:xfrm>
            <a:off x="5105400" y="0"/>
            <a:ext cx="3886200" cy="704275"/>
          </a:xfrm>
        </p:spPr>
        <p:txBody>
          <a:bodyPr>
            <a:noAutofit/>
          </a:bodyPr>
          <a:lstStyle/>
          <a:p>
            <a:pPr algn="ctr"/>
            <a:r>
              <a:rPr lang="en-US" sz="1400" dirty="0" smtClean="0">
                <a:solidFill>
                  <a:srgbClr val="002060"/>
                </a:solidFill>
                <a:latin typeface="Berlin Sans FB Demi" panose="020E0802020502020306" pitchFamily="34" charset="0"/>
              </a:rPr>
              <a:t>Ministry of higher Education                                     and Scientific Researches</a:t>
            </a:r>
            <a:endParaRPr lang="en-US" sz="1400" dirty="0">
              <a:solidFill>
                <a:srgbClr val="002060"/>
              </a:solidFill>
              <a:latin typeface="Berlin Sans FB Demi" panose="020E0802020502020306" pitchFamily="34" charset="0"/>
            </a:endParaRPr>
          </a:p>
        </p:txBody>
      </p:sp>
      <p:sp>
        <p:nvSpPr>
          <p:cNvPr id="6" name="Subtitle 4"/>
          <p:cNvSpPr txBox="1">
            <a:spLocks/>
          </p:cNvSpPr>
          <p:nvPr/>
        </p:nvSpPr>
        <p:spPr>
          <a:xfrm>
            <a:off x="152400" y="0"/>
            <a:ext cx="3886200" cy="648856"/>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2400" kern="1200" cap="all" spc="200" baseline="0">
                <a:solidFill>
                  <a:schemeClr val="tx2"/>
                </a:solidFill>
                <a:latin typeface="+mj-lt"/>
                <a:ea typeface="+mn-ea"/>
                <a:cs typeface="+mn-cs"/>
              </a:defRPr>
            </a:lvl1pPr>
            <a:lvl2pPr marL="4572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9pPr>
          </a:lstStyle>
          <a:p>
            <a:pPr algn="ctr">
              <a:lnSpc>
                <a:spcPct val="100000"/>
              </a:lnSpc>
            </a:pPr>
            <a:r>
              <a:rPr lang="en-US" sz="1400" dirty="0">
                <a:solidFill>
                  <a:srgbClr val="002060"/>
                </a:solidFill>
                <a:latin typeface="Berlin Sans FB Demi" panose="020E0802020502020306" pitchFamily="34" charset="0"/>
              </a:rPr>
              <a:t>University of </a:t>
            </a:r>
            <a:r>
              <a:rPr lang="en-US" sz="1400" dirty="0" smtClean="0">
                <a:solidFill>
                  <a:srgbClr val="002060"/>
                </a:solidFill>
                <a:latin typeface="Berlin Sans FB Demi" panose="020E0802020502020306" pitchFamily="34" charset="0"/>
              </a:rPr>
              <a:t>Basrah                Al-</a:t>
            </a:r>
            <a:r>
              <a:rPr lang="en-US" sz="1400" dirty="0" err="1" smtClean="0">
                <a:solidFill>
                  <a:srgbClr val="002060"/>
                </a:solidFill>
                <a:latin typeface="Berlin Sans FB Demi" panose="020E0802020502020306" pitchFamily="34" charset="0"/>
              </a:rPr>
              <a:t>zahraa</a:t>
            </a:r>
            <a:r>
              <a:rPr lang="en-US" sz="1400" dirty="0" smtClean="0">
                <a:solidFill>
                  <a:srgbClr val="002060"/>
                </a:solidFill>
                <a:latin typeface="Berlin Sans FB Demi" panose="020E0802020502020306" pitchFamily="34" charset="0"/>
              </a:rPr>
              <a:t> medical </a:t>
            </a:r>
            <a:r>
              <a:rPr lang="en-US" sz="1400" dirty="0">
                <a:solidFill>
                  <a:srgbClr val="002060"/>
                </a:solidFill>
                <a:latin typeface="Berlin Sans FB Demi" panose="020E0802020502020306" pitchFamily="34" charset="0"/>
              </a:rPr>
              <a:t>college</a:t>
            </a:r>
          </a:p>
        </p:txBody>
      </p:sp>
      <p:sp>
        <p:nvSpPr>
          <p:cNvPr id="9" name="Rectangle 8"/>
          <p:cNvSpPr/>
          <p:nvPr/>
        </p:nvSpPr>
        <p:spPr>
          <a:xfrm>
            <a:off x="0" y="5550794"/>
            <a:ext cx="9144000" cy="1133342"/>
          </a:xfrm>
          <a:prstGeom prst="rect">
            <a:avLst/>
          </a:prstGeom>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ln>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r>
              <a:rPr lang="en-US" b="1" dirty="0" smtClean="0"/>
              <a:t>            </a:t>
            </a:r>
            <a:endParaRPr lang="en-US" dirty="0"/>
          </a:p>
          <a:p>
            <a:r>
              <a:rPr lang="en-US" b="1" dirty="0" smtClean="0"/>
              <a:t>           </a:t>
            </a:r>
            <a:r>
              <a:rPr lang="en-US" b="1" dirty="0"/>
              <a:t> </a:t>
            </a:r>
            <a:r>
              <a:rPr lang="en-US" b="1" dirty="0" smtClean="0"/>
              <a:t> </a:t>
            </a:r>
          </a:p>
          <a:p>
            <a:pPr lvl="0"/>
            <a:r>
              <a:rPr lang="en-US" b="1" dirty="0" smtClean="0"/>
              <a:t>             </a:t>
            </a:r>
          </a:p>
          <a:p>
            <a:pPr lvl="0"/>
            <a:r>
              <a:rPr lang="en-US" sz="1400" b="1" dirty="0" smtClean="0">
                <a:solidFill>
                  <a:prstClr val="black"/>
                </a:solidFill>
                <a:latin typeface="Times New Roman" pitchFamily="18" charset="0"/>
                <a:cs typeface="Times New Roman" pitchFamily="18" charset="0"/>
              </a:rPr>
              <a:t>               For </a:t>
            </a:r>
            <a:r>
              <a:rPr lang="en-US" sz="1400" b="1" dirty="0">
                <a:solidFill>
                  <a:prstClr val="black"/>
                </a:solidFill>
                <a:latin typeface="Times New Roman" pitchFamily="18" charset="0"/>
                <a:cs typeface="Times New Roman" pitchFamily="18" charset="0"/>
              </a:rPr>
              <a:t>more detailed instruction, any question, cases need help please post to the group of session</a:t>
            </a:r>
            <a:r>
              <a:rPr lang="en-US" sz="1400" b="1" dirty="0" smtClean="0">
                <a:solidFill>
                  <a:prstClr val="black"/>
                </a:solidFill>
                <a:latin typeface="Times New Roman" pitchFamily="18" charset="0"/>
                <a:cs typeface="Times New Roman" pitchFamily="18" charset="0"/>
              </a:rPr>
              <a:t>.</a:t>
            </a:r>
            <a:endParaRPr lang="en-US" sz="1400" b="1" dirty="0">
              <a:solidFill>
                <a:prstClr val="black"/>
              </a:solidFill>
              <a:latin typeface="Times New Roman" pitchFamily="18" charset="0"/>
              <a:cs typeface="Times New Roman" pitchFamily="18" charset="0"/>
            </a:endParaRPr>
          </a:p>
        </p:txBody>
      </p:sp>
      <p:sp>
        <p:nvSpPr>
          <p:cNvPr id="10" name="TextBox 9"/>
          <p:cNvSpPr txBox="1"/>
          <p:nvPr/>
        </p:nvSpPr>
        <p:spPr>
          <a:xfrm>
            <a:off x="152401" y="973420"/>
            <a:ext cx="8682506" cy="1200329"/>
          </a:xfrm>
          <a:prstGeom prst="rect">
            <a:avLst/>
          </a:prstGeom>
          <a:noFill/>
        </p:spPr>
        <p:txBody>
          <a:bodyPr wrap="square" rtlCol="0">
            <a:spAutoFit/>
          </a:bodyPr>
          <a:lstStyle/>
          <a:p>
            <a:endParaRPr lang="en-US" sz="2400" dirty="0"/>
          </a:p>
          <a:p>
            <a:endParaRPr lang="en-US" sz="2400" dirty="0" smtClean="0"/>
          </a:p>
          <a:p>
            <a:endParaRPr lang="en-US" sz="2400" b="1" dirty="0">
              <a:solidFill>
                <a:srgbClr val="002060"/>
              </a:solidFill>
            </a:endParaRPr>
          </a:p>
        </p:txBody>
      </p:sp>
      <p:pic>
        <p:nvPicPr>
          <p:cNvPr id="12" name="Picture 1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234545" y="0"/>
            <a:ext cx="759825" cy="742017"/>
          </a:xfrm>
          <a:prstGeom prst="rect">
            <a:avLst/>
          </a:prstGeom>
        </p:spPr>
      </p:pic>
      <p:pic>
        <p:nvPicPr>
          <p:cNvPr id="11"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44887" y="5595237"/>
            <a:ext cx="504423" cy="48359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3" name="Picture 5"/>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25635" y="6244478"/>
            <a:ext cx="542925" cy="4389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4" name="Picture 13" descr="514f98a0-26d4-480c-9be1-44578f612e22.JPG"/>
          <p:cNvPicPr>
            <a:picLocks noChangeAspect="1"/>
          </p:cNvPicPr>
          <p:nvPr/>
        </p:nvPicPr>
        <p:blipFill>
          <a:blip r:embed="rId6" cstate="print"/>
          <a:stretch>
            <a:fillRect/>
          </a:stretch>
        </p:blipFill>
        <p:spPr>
          <a:xfrm>
            <a:off x="4230624" y="0"/>
            <a:ext cx="926592" cy="707136"/>
          </a:xfrm>
          <a:prstGeom prst="rect">
            <a:avLst/>
          </a:prstGeom>
        </p:spPr>
      </p:pic>
      <p:sp>
        <p:nvSpPr>
          <p:cNvPr id="16" name="Rectangle 15"/>
          <p:cNvSpPr/>
          <p:nvPr/>
        </p:nvSpPr>
        <p:spPr>
          <a:xfrm>
            <a:off x="7754112" y="731520"/>
            <a:ext cx="91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LO2</a:t>
            </a:r>
            <a:endParaRPr lang="en-US" dirty="0"/>
          </a:p>
        </p:txBody>
      </p:sp>
      <p:pic>
        <p:nvPicPr>
          <p:cNvPr id="15" name="Picture 14" descr="IMG_4551.JPG"/>
          <p:cNvPicPr>
            <a:picLocks noChangeAspect="1"/>
          </p:cNvPicPr>
          <p:nvPr/>
        </p:nvPicPr>
        <p:blipFill>
          <a:blip r:embed="rId7" cstate="print"/>
          <a:stretch>
            <a:fillRect/>
          </a:stretch>
        </p:blipFill>
        <p:spPr>
          <a:xfrm>
            <a:off x="8095488" y="5547360"/>
            <a:ext cx="1048512" cy="987552"/>
          </a:xfrm>
          <a:prstGeom prst="rect">
            <a:avLst/>
          </a:prstGeom>
        </p:spPr>
      </p:pic>
      <p:pic>
        <p:nvPicPr>
          <p:cNvPr id="17" name="Picture 16" descr="ScreenShot089.bmp"/>
          <p:cNvPicPr>
            <a:picLocks noChangeAspect="1"/>
          </p:cNvPicPr>
          <p:nvPr/>
        </p:nvPicPr>
        <p:blipFill>
          <a:blip r:embed="rId8"/>
          <a:stretch>
            <a:fillRect/>
          </a:stretch>
        </p:blipFill>
        <p:spPr>
          <a:xfrm>
            <a:off x="1681523" y="740617"/>
            <a:ext cx="5780953" cy="5352381"/>
          </a:xfrm>
          <a:prstGeom prst="rect">
            <a:avLst/>
          </a:prstGeom>
        </p:spPr>
      </p:pic>
    </p:spTree>
    <p:extLst>
      <p:ext uri="{BB962C8B-B14F-4D97-AF65-F5344CB8AC3E}">
        <p14:creationId xmlns:p14="http://schemas.microsoft.com/office/powerpoint/2010/main" xmlns="" val="297764644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1"/>
            <a:ext cx="9144000" cy="704275"/>
          </a:xfrm>
          <a:prstGeom prst="rect">
            <a:avLst/>
          </a:prstGeom>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5" name="Subtitle 4"/>
          <p:cNvSpPr>
            <a:spLocks noGrp="1"/>
          </p:cNvSpPr>
          <p:nvPr>
            <p:ph type="subTitle" idx="1"/>
          </p:nvPr>
        </p:nvSpPr>
        <p:spPr>
          <a:xfrm>
            <a:off x="5105400" y="0"/>
            <a:ext cx="3886200" cy="704275"/>
          </a:xfrm>
        </p:spPr>
        <p:txBody>
          <a:bodyPr>
            <a:noAutofit/>
          </a:bodyPr>
          <a:lstStyle/>
          <a:p>
            <a:pPr algn="ctr"/>
            <a:r>
              <a:rPr lang="en-US" sz="1400" dirty="0" smtClean="0">
                <a:solidFill>
                  <a:srgbClr val="002060"/>
                </a:solidFill>
                <a:latin typeface="Berlin Sans FB Demi" panose="020E0802020502020306" pitchFamily="34" charset="0"/>
              </a:rPr>
              <a:t>Ministry of higher Education                                     and Scientific Researches</a:t>
            </a:r>
            <a:endParaRPr lang="en-US" sz="1400" dirty="0">
              <a:solidFill>
                <a:srgbClr val="002060"/>
              </a:solidFill>
              <a:latin typeface="Berlin Sans FB Demi" panose="020E0802020502020306" pitchFamily="34" charset="0"/>
            </a:endParaRPr>
          </a:p>
        </p:txBody>
      </p:sp>
      <p:sp>
        <p:nvSpPr>
          <p:cNvPr id="6" name="Subtitle 4"/>
          <p:cNvSpPr txBox="1">
            <a:spLocks/>
          </p:cNvSpPr>
          <p:nvPr/>
        </p:nvSpPr>
        <p:spPr>
          <a:xfrm>
            <a:off x="152400" y="0"/>
            <a:ext cx="3886200" cy="648856"/>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2400" kern="1200" cap="all" spc="200" baseline="0">
                <a:solidFill>
                  <a:schemeClr val="tx2"/>
                </a:solidFill>
                <a:latin typeface="+mj-lt"/>
                <a:ea typeface="+mn-ea"/>
                <a:cs typeface="+mn-cs"/>
              </a:defRPr>
            </a:lvl1pPr>
            <a:lvl2pPr marL="4572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9pPr>
          </a:lstStyle>
          <a:p>
            <a:pPr algn="ctr">
              <a:lnSpc>
                <a:spcPct val="100000"/>
              </a:lnSpc>
            </a:pPr>
            <a:r>
              <a:rPr lang="en-US" sz="1400" dirty="0">
                <a:solidFill>
                  <a:srgbClr val="002060"/>
                </a:solidFill>
                <a:latin typeface="Berlin Sans FB Demi" panose="020E0802020502020306" pitchFamily="34" charset="0"/>
              </a:rPr>
              <a:t>University of </a:t>
            </a:r>
            <a:r>
              <a:rPr lang="en-US" sz="1400" dirty="0" smtClean="0">
                <a:solidFill>
                  <a:srgbClr val="002060"/>
                </a:solidFill>
                <a:latin typeface="Berlin Sans FB Demi" panose="020E0802020502020306" pitchFamily="34" charset="0"/>
              </a:rPr>
              <a:t>Basrah                Al-</a:t>
            </a:r>
            <a:r>
              <a:rPr lang="en-US" sz="1400" dirty="0" err="1" smtClean="0">
                <a:solidFill>
                  <a:srgbClr val="002060"/>
                </a:solidFill>
                <a:latin typeface="Berlin Sans FB Demi" panose="020E0802020502020306" pitchFamily="34" charset="0"/>
              </a:rPr>
              <a:t>zahraa</a:t>
            </a:r>
            <a:r>
              <a:rPr lang="en-US" sz="1400" dirty="0" smtClean="0">
                <a:solidFill>
                  <a:srgbClr val="002060"/>
                </a:solidFill>
                <a:latin typeface="Berlin Sans FB Demi" panose="020E0802020502020306" pitchFamily="34" charset="0"/>
              </a:rPr>
              <a:t> medical </a:t>
            </a:r>
            <a:r>
              <a:rPr lang="en-US" sz="1400" dirty="0">
                <a:solidFill>
                  <a:srgbClr val="002060"/>
                </a:solidFill>
                <a:latin typeface="Berlin Sans FB Demi" panose="020E0802020502020306" pitchFamily="34" charset="0"/>
              </a:rPr>
              <a:t>college</a:t>
            </a:r>
          </a:p>
        </p:txBody>
      </p:sp>
      <p:sp>
        <p:nvSpPr>
          <p:cNvPr id="9" name="Rectangle 8"/>
          <p:cNvSpPr/>
          <p:nvPr/>
        </p:nvSpPr>
        <p:spPr>
          <a:xfrm>
            <a:off x="0" y="5550794"/>
            <a:ext cx="9144000" cy="1133342"/>
          </a:xfrm>
          <a:prstGeom prst="rect">
            <a:avLst/>
          </a:prstGeom>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ln>
            <a:solidFill>
              <a:srgbClr val="002060"/>
            </a:solidFill>
          </a:ln>
        </p:spPr>
        <p:style>
          <a:lnRef idx="1">
            <a:schemeClr val="accent2"/>
          </a:lnRef>
          <a:fillRef idx="2">
            <a:schemeClr val="accent2"/>
          </a:fillRef>
          <a:effectRef idx="1">
            <a:schemeClr val="accent2"/>
          </a:effectRef>
          <a:fontRef idx="minor">
            <a:schemeClr val="dk1"/>
          </a:fontRef>
        </p:style>
        <p:txBody>
          <a:bodyPr rtlCol="0" anchor="ctr"/>
          <a:lstStyle/>
          <a:p>
            <a:r>
              <a:rPr lang="en-US" b="1" dirty="0" smtClean="0"/>
              <a:t>            </a:t>
            </a:r>
            <a:endParaRPr lang="en-US" dirty="0"/>
          </a:p>
          <a:p>
            <a:r>
              <a:rPr lang="en-US" b="1" dirty="0" smtClean="0"/>
              <a:t>           </a:t>
            </a:r>
            <a:r>
              <a:rPr lang="en-US" b="1" dirty="0"/>
              <a:t> </a:t>
            </a:r>
            <a:r>
              <a:rPr lang="en-US" b="1" dirty="0" smtClean="0"/>
              <a:t> </a:t>
            </a:r>
          </a:p>
          <a:p>
            <a:pPr lvl="0"/>
            <a:r>
              <a:rPr lang="en-US" b="1" dirty="0" smtClean="0"/>
              <a:t>             </a:t>
            </a:r>
          </a:p>
          <a:p>
            <a:pPr lvl="0"/>
            <a:r>
              <a:rPr lang="en-US" sz="1400" b="1" dirty="0" smtClean="0">
                <a:solidFill>
                  <a:prstClr val="black"/>
                </a:solidFill>
                <a:latin typeface="Times New Roman" pitchFamily="18" charset="0"/>
                <a:cs typeface="Times New Roman" pitchFamily="18" charset="0"/>
              </a:rPr>
              <a:t>               For </a:t>
            </a:r>
            <a:r>
              <a:rPr lang="en-US" sz="1400" b="1" dirty="0">
                <a:solidFill>
                  <a:prstClr val="black"/>
                </a:solidFill>
                <a:latin typeface="Times New Roman" pitchFamily="18" charset="0"/>
                <a:cs typeface="Times New Roman" pitchFamily="18" charset="0"/>
              </a:rPr>
              <a:t>more detailed instruction, any question, cases need help please post to the group of session</a:t>
            </a:r>
            <a:r>
              <a:rPr lang="en-US" sz="1400" b="1" dirty="0" smtClean="0">
                <a:solidFill>
                  <a:prstClr val="black"/>
                </a:solidFill>
                <a:latin typeface="Times New Roman" pitchFamily="18" charset="0"/>
                <a:cs typeface="Times New Roman" pitchFamily="18" charset="0"/>
              </a:rPr>
              <a:t>.</a:t>
            </a:r>
            <a:endParaRPr lang="en-US" sz="1400" b="1" dirty="0">
              <a:solidFill>
                <a:prstClr val="black"/>
              </a:solidFill>
              <a:latin typeface="Times New Roman" pitchFamily="18" charset="0"/>
              <a:cs typeface="Times New Roman" pitchFamily="18" charset="0"/>
            </a:endParaRPr>
          </a:p>
        </p:txBody>
      </p:sp>
      <p:sp>
        <p:nvSpPr>
          <p:cNvPr id="10" name="TextBox 9"/>
          <p:cNvSpPr txBox="1"/>
          <p:nvPr/>
        </p:nvSpPr>
        <p:spPr>
          <a:xfrm>
            <a:off x="152401" y="973420"/>
            <a:ext cx="8682506" cy="1200329"/>
          </a:xfrm>
          <a:prstGeom prst="rect">
            <a:avLst/>
          </a:prstGeom>
          <a:noFill/>
        </p:spPr>
        <p:txBody>
          <a:bodyPr wrap="square" rtlCol="0">
            <a:spAutoFit/>
          </a:bodyPr>
          <a:lstStyle/>
          <a:p>
            <a:endParaRPr lang="en-US" sz="2400" dirty="0"/>
          </a:p>
          <a:p>
            <a:endParaRPr lang="en-US" sz="2400" dirty="0" smtClean="0"/>
          </a:p>
          <a:p>
            <a:endParaRPr lang="en-US" sz="2400" b="1" dirty="0">
              <a:solidFill>
                <a:srgbClr val="002060"/>
              </a:solidFill>
            </a:endParaRPr>
          </a:p>
        </p:txBody>
      </p:sp>
      <p:pic>
        <p:nvPicPr>
          <p:cNvPr id="12" name="Picture 1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234545" y="0"/>
            <a:ext cx="759825" cy="742017"/>
          </a:xfrm>
          <a:prstGeom prst="rect">
            <a:avLst/>
          </a:prstGeom>
        </p:spPr>
      </p:pic>
      <p:pic>
        <p:nvPicPr>
          <p:cNvPr id="11"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44887" y="5595237"/>
            <a:ext cx="504423" cy="48359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3" name="Picture 5"/>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25635" y="6244478"/>
            <a:ext cx="542925" cy="4389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4" name="Picture 13" descr="514f98a0-26d4-480c-9be1-44578f612e22.JPG"/>
          <p:cNvPicPr>
            <a:picLocks noChangeAspect="1"/>
          </p:cNvPicPr>
          <p:nvPr/>
        </p:nvPicPr>
        <p:blipFill>
          <a:blip r:embed="rId6" cstate="print"/>
          <a:stretch>
            <a:fillRect/>
          </a:stretch>
        </p:blipFill>
        <p:spPr>
          <a:xfrm>
            <a:off x="4230624" y="0"/>
            <a:ext cx="926592" cy="707136"/>
          </a:xfrm>
          <a:prstGeom prst="rect">
            <a:avLst/>
          </a:prstGeom>
        </p:spPr>
      </p:pic>
      <p:sp>
        <p:nvSpPr>
          <p:cNvPr id="16" name="Rectangle 15"/>
          <p:cNvSpPr/>
          <p:nvPr/>
        </p:nvSpPr>
        <p:spPr>
          <a:xfrm>
            <a:off x="7754112" y="731520"/>
            <a:ext cx="91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LO2</a:t>
            </a:r>
            <a:endParaRPr lang="en-US" dirty="0"/>
          </a:p>
        </p:txBody>
      </p:sp>
      <p:pic>
        <p:nvPicPr>
          <p:cNvPr id="15" name="Picture 14" descr="IMG_4551.JPG"/>
          <p:cNvPicPr>
            <a:picLocks noChangeAspect="1"/>
          </p:cNvPicPr>
          <p:nvPr/>
        </p:nvPicPr>
        <p:blipFill>
          <a:blip r:embed="rId7" cstate="print"/>
          <a:stretch>
            <a:fillRect/>
          </a:stretch>
        </p:blipFill>
        <p:spPr>
          <a:xfrm>
            <a:off x="8095488" y="5547360"/>
            <a:ext cx="1048512" cy="987552"/>
          </a:xfrm>
          <a:prstGeom prst="rect">
            <a:avLst/>
          </a:prstGeom>
        </p:spPr>
      </p:pic>
      <p:pic>
        <p:nvPicPr>
          <p:cNvPr id="17" name="Picture 16" descr="ScreenShot092.bmp"/>
          <p:cNvPicPr>
            <a:picLocks noChangeAspect="1"/>
          </p:cNvPicPr>
          <p:nvPr/>
        </p:nvPicPr>
        <p:blipFill>
          <a:blip r:embed="rId8"/>
          <a:stretch>
            <a:fillRect/>
          </a:stretch>
        </p:blipFill>
        <p:spPr>
          <a:xfrm>
            <a:off x="1962911" y="1653716"/>
            <a:ext cx="5662521" cy="3698572"/>
          </a:xfrm>
          <a:prstGeom prst="rect">
            <a:avLst/>
          </a:prstGeom>
        </p:spPr>
      </p:pic>
    </p:spTree>
    <p:extLst>
      <p:ext uri="{BB962C8B-B14F-4D97-AF65-F5344CB8AC3E}">
        <p14:creationId xmlns:p14="http://schemas.microsoft.com/office/powerpoint/2010/main" xmlns="" val="297764644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1444</TotalTime>
  <Words>501</Words>
  <Application>Microsoft Office PowerPoint</Application>
  <PresentationFormat>On-screen Show (4:3)</PresentationFormat>
  <Paragraphs>197</Paragraphs>
  <Slides>19</Slides>
  <Notes>19</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Slide 1</vt:lpstr>
      <vt:lpstr> </vt:lpstr>
      <vt:lpstr>Anatomy the bladder is the organ responsible for micturition (the process of emptying after filling of the bladder) the muscle in the bladder is of the smooth type of muscles arranged in layers that are in right angle to each other to give strength to sustain the pressure that develop while the bladder fill grossly the bladder is a chamber consisting of two main parts : 1-the body large capacity for urine collection  2- the neck the funnle shaped extension of the bladder</vt:lpstr>
      <vt:lpstr>Slide 4</vt:lpstr>
      <vt:lpstr>The detrusor muscle ; smooth muscle fibers ,the cells are close to each other allowing action potential to spread  rapidly  the contraction produce pressure of about 40-60mmHg</vt:lpstr>
      <vt:lpstr>Slide 6</vt:lpstr>
      <vt:lpstr>Innervation of the blasdder: the nerve supply of the bladder is through 1-the pelvic nerves that connect to the spinal cord through the sacral plexus mainly S2,S3  c arrying both sensory and motor supply 2-the pudendal nerve motor –to skeletal muscle sphencter 3- the hypogastric nerve sympathetic  mainly L2 segment  the pressure in the bladder when empty is = 0 the pressure is 5-10 mm water if the urine volume is 30-50 cc little change up to 200-300 cc sudden rise after 400cc</vt:lpstr>
      <vt:lpstr>Slide 8</vt:lpstr>
      <vt:lpstr>Slide 9</vt:lpstr>
      <vt:lpstr>Micturition Reflex the reflex is intiated by strech receptors mainly at the post. Urethra bladder neck which get streched after filling of the bladder these signals are sensory travel by the pelvic nerve which return impulses through parasympathetic through same nerve the bladder has two phase detruser muscle activities a filling phase and a voiding phase in the filling phase the bladder accommodate urine with the elastic properties of the detruser muscle so only slight rise in its pressure occur at the beginning then there is a long phase of philling with no change in the bladder pressure</vt:lpstr>
      <vt:lpstr>Slide 11</vt:lpstr>
      <vt:lpstr>The detruser pressure low at start of filling only rise slightly with app.50cc the first sensation at 150cc flat study pressure during filling at 400cc there is sudden rise of pressure micturition reflex develop due to streaching of the bladder wall but it is inhibited  the dtruser contraction which if not inhibited lead to voiding and emptying of the bladder during maturation the sphincter muscle relax </vt:lpstr>
      <vt:lpstr>The micturition reflex has its afferent nerve through the pelvic nerve and the parasympathetic nerve also through the pelvic nerve both integrated at the sacral portion of the spinal cord. The reflex is an autonomic spinal cord reflex that is controlled by either facilitative or inhibitory impulses from the upper center in the brain areas in the brain stem maily pons have inhibitory and faciltiatoy function areas in the cerbral cortex have also both inhibitory as well as excitatory function in general the brain can  1- inhibit the reflex --- untile urination is desired 2-prevent urination ----voluntary contraction of the external sphincter 3-facilitate micturition----facilitate reflex and relax sphincter</vt:lpstr>
      <vt:lpstr>Urination in voluntary urination the following occur: 1-abdominal muscle contraction 2-as a result the intrabdominal pressure increase leading to increase bladder pressure 3-as a result more urine inter the bladder neck and posterior urethra 4-this will stretch the receptors leading to initiation of micturition reflex 5- inhibition of the contraction of the external sphincter 6- emptying of the bladder </vt:lpstr>
      <vt:lpstr>Abnormalities can affect one or more of the above described neuronal pathways: 1-afferent nerve only affected –atonic bladder –from crushed sacral spinal cord ,dorsal root damage,syphlis and tabes dorsalis 2-both afferent and efferent 3-spinal cord lesion above the sacral region the patient develop atonicity at the initial spinal shock state then followed by hyperactivity or uncontrolled conttactions </vt:lpstr>
      <vt:lpstr>Slide 16</vt:lpstr>
      <vt:lpstr>Slide 17</vt:lpstr>
      <vt:lpstr>Slide 18</vt:lpstr>
      <vt:lpstr>Slide 19</vt:lpstr>
    </vt:vector>
  </TitlesOfParts>
  <Company>rg-adguard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mmmm</cp:lastModifiedBy>
  <cp:revision>168</cp:revision>
  <dcterms:created xsi:type="dcterms:W3CDTF">2018-09-07T18:41:02Z</dcterms:created>
  <dcterms:modified xsi:type="dcterms:W3CDTF">2019-11-13T07:56:21Z</dcterms:modified>
</cp:coreProperties>
</file>